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99" r:id="rId3"/>
    <p:sldId id="300" r:id="rId4"/>
    <p:sldId id="301" r:id="rId5"/>
    <p:sldId id="302" r:id="rId6"/>
    <p:sldId id="306" r:id="rId7"/>
    <p:sldId id="343" r:id="rId8"/>
    <p:sldId id="344" r:id="rId9"/>
    <p:sldId id="303" r:id="rId10"/>
    <p:sldId id="304" r:id="rId11"/>
    <p:sldId id="340" r:id="rId12"/>
    <p:sldId id="339" r:id="rId13"/>
    <p:sldId id="345" r:id="rId14"/>
    <p:sldId id="346" r:id="rId15"/>
    <p:sldId id="305" r:id="rId16"/>
    <p:sldId id="341" r:id="rId17"/>
    <p:sldId id="342" r:id="rId18"/>
    <p:sldId id="312" r:id="rId19"/>
    <p:sldId id="316" r:id="rId20"/>
    <p:sldId id="318" r:id="rId21"/>
    <p:sldId id="313" r:id="rId22"/>
    <p:sldId id="317" r:id="rId23"/>
    <p:sldId id="319" r:id="rId24"/>
    <p:sldId id="314" r:id="rId25"/>
    <p:sldId id="311" r:id="rId26"/>
    <p:sldId id="298" r:id="rId27"/>
    <p:sldId id="308" r:id="rId28"/>
    <p:sldId id="307" r:id="rId29"/>
    <p:sldId id="309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B872E30-FE5D-4604-96C5-419BF229D0AB}">
          <p14:sldIdLst>
            <p14:sldId id="256"/>
            <p14:sldId id="299"/>
            <p14:sldId id="300"/>
            <p14:sldId id="301"/>
            <p14:sldId id="302"/>
            <p14:sldId id="306"/>
            <p14:sldId id="343"/>
            <p14:sldId id="344"/>
            <p14:sldId id="303"/>
            <p14:sldId id="304"/>
            <p14:sldId id="340"/>
            <p14:sldId id="339"/>
            <p14:sldId id="345"/>
            <p14:sldId id="346"/>
            <p14:sldId id="305"/>
            <p14:sldId id="341"/>
            <p14:sldId id="342"/>
            <p14:sldId id="312"/>
            <p14:sldId id="316"/>
            <p14:sldId id="318"/>
            <p14:sldId id="313"/>
            <p14:sldId id="317"/>
            <p14:sldId id="319"/>
            <p14:sldId id="314"/>
            <p14:sldId id="311"/>
            <p14:sldId id="298"/>
            <p14:sldId id="308"/>
            <p14:sldId id="307"/>
            <p14:sldId id="30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88504" autoAdjust="0"/>
  </p:normalViewPr>
  <p:slideViewPr>
    <p:cSldViewPr showGuides="1">
      <p:cViewPr varScale="1">
        <p:scale>
          <a:sx n="70" d="100"/>
          <a:sy n="70" d="100"/>
        </p:scale>
        <p:origin x="1204" y="60"/>
      </p:cViewPr>
      <p:guideLst>
        <p:guide orient="horz" pos="2160"/>
        <p:guide pos="290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4D89-280B-416A-A6AE-86F82991A57A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755738-4417-4175-B950-5FC51D35E28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84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  <a:alpha val="0"/>
              </a:schemeClr>
            </a:gs>
            <a:gs pos="100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2C892A1-10B1-43AD-BEA1-732FDF29B52F}" type="datetimeFigureOut">
              <a:rPr lang="en-US" smtClean="0"/>
              <a:t>1/8/2021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28B496D-3C45-4E12-BAC5-9C44A891962D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980728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mk-MK" dirty="0" smtClean="0"/>
              <a:t>БЕЗБЕДНОСТ И ПРОТОКОЛ ВО ЛАБОРАТОРИЈА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4653136"/>
            <a:ext cx="7854696" cy="1800200"/>
          </a:xfrm>
        </p:spPr>
        <p:txBody>
          <a:bodyPr>
            <a:normAutofit/>
          </a:bodyPr>
          <a:lstStyle/>
          <a:p>
            <a:r>
              <a:rPr lang="mk-MK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Лабораториски протокол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539552" y="3284984"/>
            <a:ext cx="7854696" cy="126410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mk-MK" sz="2400" dirty="0">
                <a:solidFill>
                  <a:schemeClr val="bg1"/>
                </a:solidFill>
              </a:rPr>
              <a:t>Студии по </a:t>
            </a:r>
            <a:r>
              <a:rPr lang="mk-MK" sz="2400" dirty="0" smtClean="0">
                <a:solidFill>
                  <a:schemeClr val="bg1"/>
                </a:solidFill>
              </a:rPr>
              <a:t>хемија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30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58376"/>
          </a:xfrm>
        </p:spPr>
        <p:txBody>
          <a:bodyPr>
            <a:normAutofit/>
          </a:bodyPr>
          <a:lstStyle/>
          <a:p>
            <a:pPr algn="ctr"/>
            <a:r>
              <a:rPr lang="mk-MK" dirty="0" smtClean="0"/>
              <a:t>Лабораториски протокол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5" y="1448780"/>
            <a:ext cx="9036495" cy="5157192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mk-MK" dirty="0" smtClean="0"/>
              <a:t>Околина</a:t>
            </a:r>
          </a:p>
          <a:p>
            <a:pPr>
              <a:spcBef>
                <a:spcPts val="1200"/>
              </a:spcBef>
            </a:pPr>
            <a:r>
              <a:rPr lang="mk-MK" dirty="0" smtClean="0"/>
              <a:t>Посетители</a:t>
            </a:r>
          </a:p>
          <a:p>
            <a:pPr>
              <a:spcBef>
                <a:spcPts val="1200"/>
              </a:spcBef>
            </a:pPr>
            <a:r>
              <a:rPr lang="mk-MK" dirty="0" smtClean="0"/>
              <a:t>Одржување на лабораторијата</a:t>
            </a:r>
          </a:p>
          <a:p>
            <a:pPr>
              <a:spcBef>
                <a:spcPts val="1200"/>
              </a:spcBef>
            </a:pPr>
            <a:r>
              <a:rPr lang="mk-MK" dirty="0"/>
              <a:t>Чистење на </a:t>
            </a:r>
            <a:r>
              <a:rPr lang="mk-MK" dirty="0" smtClean="0"/>
              <a:t>инвентарот</a:t>
            </a:r>
          </a:p>
          <a:p>
            <a:pPr>
              <a:spcBef>
                <a:spcPts val="1200"/>
              </a:spcBef>
            </a:pPr>
            <a:r>
              <a:rPr lang="mk-MK" dirty="0" smtClean="0"/>
              <a:t>Означување на хемикалиите</a:t>
            </a:r>
          </a:p>
          <a:p>
            <a:pPr>
              <a:spcBef>
                <a:spcPts val="1200"/>
              </a:spcBef>
            </a:pPr>
            <a:r>
              <a:rPr lang="mk-MK" dirty="0" smtClean="0"/>
              <a:t>Хемиска компатибилност</a:t>
            </a:r>
          </a:p>
          <a:p>
            <a:pPr>
              <a:spcBef>
                <a:spcPts val="1200"/>
              </a:spcBef>
            </a:pPr>
            <a:r>
              <a:rPr lang="mk-MK" dirty="0" smtClean="0"/>
              <a:t>И</a:t>
            </a:r>
            <a:r>
              <a:rPr lang="mk-MK" dirty="0"/>
              <a:t>с</a:t>
            </a:r>
            <a:r>
              <a:rPr lang="mk-MK" dirty="0" smtClean="0"/>
              <a:t>питување органолептички својства</a:t>
            </a:r>
          </a:p>
          <a:p>
            <a:pPr>
              <a:spcBef>
                <a:spcPts val="1200"/>
              </a:spcBef>
            </a:pPr>
            <a:r>
              <a:rPr lang="mk-MK" dirty="0" smtClean="0"/>
              <a:t>Исфрлање на хемикалии</a:t>
            </a:r>
          </a:p>
          <a:p>
            <a:pPr>
              <a:spcBef>
                <a:spcPts val="1200"/>
              </a:spcBef>
            </a:pPr>
            <a:r>
              <a:rPr lang="mk-MK" dirty="0" smtClean="0"/>
              <a:t>Водење лабораториски дневник.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48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6360"/>
          </a:xfrm>
        </p:spPr>
        <p:txBody>
          <a:bodyPr/>
          <a:lstStyle/>
          <a:p>
            <a:pPr algn="ctr"/>
            <a:r>
              <a:rPr lang="mk-MK" dirty="0" smtClean="0"/>
              <a:t>Околина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rmAutofit fontScale="92500" lnSpcReduction="20000"/>
          </a:bodyPr>
          <a:lstStyle/>
          <a:p>
            <a:r>
              <a:rPr lang="mk-MK" dirty="0" smtClean="0"/>
              <a:t>Зависи од типот на лабораторијата,</a:t>
            </a:r>
          </a:p>
          <a:p>
            <a:r>
              <a:rPr lang="mk-MK" dirty="0" smtClean="0"/>
              <a:t>Анализите и експериментите кои се изведуваат, </a:t>
            </a:r>
          </a:p>
          <a:p>
            <a:r>
              <a:rPr lang="mk-MK" dirty="0" smtClean="0"/>
              <a:t>Хемикалиите кои се користат, </a:t>
            </a:r>
          </a:p>
          <a:p>
            <a:endParaRPr lang="mk-MK" dirty="0"/>
          </a:p>
          <a:p>
            <a:pPr marL="0" indent="0">
              <a:buNone/>
            </a:pPr>
            <a:r>
              <a:rPr lang="mk-MK" dirty="0" smtClean="0"/>
              <a:t>Во зависност од тоа,</a:t>
            </a:r>
            <a:r>
              <a:rPr lang="en-US" dirty="0" smtClean="0"/>
              <a:t> </a:t>
            </a:r>
            <a:r>
              <a:rPr lang="mk-MK" dirty="0"/>
              <a:t>и</a:t>
            </a:r>
            <a:r>
              <a:rPr lang="mk-MK" dirty="0" smtClean="0"/>
              <a:t>стражете ја околината:</a:t>
            </a:r>
          </a:p>
          <a:p>
            <a:r>
              <a:rPr lang="mk-MK" dirty="0" smtClean="0"/>
              <a:t>поставеноста на инвентарот</a:t>
            </a:r>
            <a:r>
              <a:rPr lang="en-US" dirty="0"/>
              <a:t>;</a:t>
            </a:r>
            <a:r>
              <a:rPr lang="mk-MK" dirty="0" smtClean="0"/>
              <a:t> </a:t>
            </a:r>
          </a:p>
          <a:p>
            <a:r>
              <a:rPr lang="mk-MK" dirty="0" smtClean="0"/>
              <a:t>позицијата на мебелот</a:t>
            </a:r>
            <a:r>
              <a:rPr lang="en-US" dirty="0" smtClean="0"/>
              <a:t>;</a:t>
            </a:r>
            <a:endParaRPr lang="mk-MK" dirty="0" smtClean="0"/>
          </a:p>
          <a:p>
            <a:r>
              <a:rPr lang="mk-MK" dirty="0" smtClean="0"/>
              <a:t>локација на противпожарни апарати</a:t>
            </a:r>
            <a:r>
              <a:rPr lang="en-US" dirty="0" smtClean="0"/>
              <a:t>;</a:t>
            </a:r>
            <a:r>
              <a:rPr lang="mk-MK" dirty="0" smtClean="0"/>
              <a:t> </a:t>
            </a:r>
          </a:p>
          <a:p>
            <a:r>
              <a:rPr lang="mk-MK" dirty="0" smtClean="0"/>
              <a:t>кутија за прва помош</a:t>
            </a:r>
            <a:r>
              <a:rPr lang="en-US" dirty="0" smtClean="0"/>
              <a:t>;</a:t>
            </a:r>
            <a:r>
              <a:rPr lang="mk-MK" dirty="0" smtClean="0"/>
              <a:t> </a:t>
            </a:r>
          </a:p>
          <a:p>
            <a:r>
              <a:rPr lang="mk-MK" dirty="0" smtClean="0"/>
              <a:t>пожарен туш</a:t>
            </a:r>
            <a:r>
              <a:rPr lang="en-US" dirty="0"/>
              <a:t>;</a:t>
            </a:r>
            <a:endParaRPr lang="mk-MK" dirty="0" smtClean="0"/>
          </a:p>
          <a:p>
            <a:r>
              <a:rPr lang="mk-MK" dirty="0" smtClean="0"/>
              <a:t>туш за измивање очи</a:t>
            </a:r>
            <a:r>
              <a:rPr lang="en-US" dirty="0"/>
              <a:t>;</a:t>
            </a:r>
            <a:endParaRPr lang="mk-MK" dirty="0" smtClean="0"/>
          </a:p>
          <a:p>
            <a:r>
              <a:rPr lang="mk-MK" dirty="0" smtClean="0"/>
              <a:t>места за исфрлање на течен и цврст хемиски отпад</a:t>
            </a:r>
            <a:r>
              <a:rPr lang="en-US" dirty="0" smtClean="0"/>
              <a:t>;</a:t>
            </a:r>
            <a:endParaRPr lang="mk-MK" dirty="0" smtClean="0"/>
          </a:p>
          <a:p>
            <a:r>
              <a:rPr lang="mk-MK" dirty="0" smtClean="0"/>
              <a:t>стаклен отпад ...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2160" y="3284984"/>
            <a:ext cx="3124822" cy="2124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33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94352"/>
          </a:xfrm>
        </p:spPr>
        <p:txBody>
          <a:bodyPr>
            <a:normAutofit fontScale="90000"/>
          </a:bodyPr>
          <a:lstStyle/>
          <a:p>
            <a:pPr algn="ctr"/>
            <a:r>
              <a:rPr lang="mk-MK" dirty="0" smtClean="0"/>
              <a:t>Посетители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52528"/>
          </a:xfrm>
        </p:spPr>
        <p:txBody>
          <a:bodyPr>
            <a:normAutofit fontScale="92500"/>
          </a:bodyPr>
          <a:lstStyle/>
          <a:p>
            <a:pPr algn="just"/>
            <a:r>
              <a:rPr lang="mk-MK" dirty="0" smtClean="0"/>
              <a:t>Во акредитирани и сертифицирани лаборатории, строго се забранува влез за неовастени лица. Секоја посета, мора да биде одобрена и евидентирана.</a:t>
            </a:r>
          </a:p>
          <a:p>
            <a:pPr marL="0" indent="0" algn="just">
              <a:buNone/>
            </a:pPr>
            <a:r>
              <a:rPr lang="mk-MK" dirty="0" smtClean="0"/>
              <a:t> </a:t>
            </a:r>
          </a:p>
          <a:p>
            <a:pPr algn="just"/>
            <a:r>
              <a:rPr lang="mk-MK" dirty="0" smtClean="0"/>
              <a:t>Строго се забранува посета на лабораторијата од страна на роднини, пријатели и други лица кои не се поврзани со работата или посетата на лабораторијата. </a:t>
            </a:r>
          </a:p>
          <a:p>
            <a:pPr algn="just"/>
            <a:endParaRPr lang="mk-MK" dirty="0" smtClean="0"/>
          </a:p>
          <a:p>
            <a:pPr algn="just"/>
            <a:r>
              <a:rPr lang="mk-MK" dirty="0" smtClean="0"/>
              <a:t>Секој посетител, без разлика колку време ќе се задржи во лабораторијата и без разлика на причината за посета, МОРА да носи заштитни очила.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67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875" y="476672"/>
            <a:ext cx="8229600" cy="794352"/>
          </a:xfrm>
        </p:spPr>
        <p:txBody>
          <a:bodyPr>
            <a:normAutofit fontScale="90000"/>
          </a:bodyPr>
          <a:lstStyle/>
          <a:p>
            <a:pPr algn="ctr"/>
            <a:r>
              <a:rPr lang="mk-MK" dirty="0" smtClean="0"/>
              <a:t>Одржување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435280" cy="51125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mk-MK" dirty="0" smtClean="0">
                <a:solidFill>
                  <a:srgbClr val="FF0000"/>
                </a:solidFill>
              </a:rPr>
              <a:t>Уредната и чиста </a:t>
            </a:r>
            <a:r>
              <a:rPr lang="mk-MK" dirty="0" smtClean="0"/>
              <a:t>лабораторија го намалува ризикот од незгоди и несакани последици.</a:t>
            </a:r>
          </a:p>
          <a:p>
            <a:pPr>
              <a:buFontTx/>
              <a:buChar char="-"/>
            </a:pPr>
            <a:endParaRPr lang="mk-MK" sz="1600" dirty="0" smtClean="0"/>
          </a:p>
          <a:p>
            <a:pPr>
              <a:buFontTx/>
              <a:buChar char="-"/>
            </a:pPr>
            <a:r>
              <a:rPr lang="mk-MK" sz="2200" dirty="0" smtClean="0"/>
              <a:t>Работната површина мора секогаш да биде чиста и средена</a:t>
            </a:r>
            <a:r>
              <a:rPr lang="en-US" sz="2200" dirty="0"/>
              <a:t>;</a:t>
            </a:r>
            <a:endParaRPr lang="mk-MK" sz="2200" dirty="0" smtClean="0"/>
          </a:p>
          <a:p>
            <a:pPr>
              <a:buFontTx/>
              <a:buChar char="-"/>
            </a:pPr>
            <a:r>
              <a:rPr lang="mk-MK" sz="2200" dirty="0" smtClean="0"/>
              <a:t>Просторијата мора да биде средена во секој момент, така што приодите до опремата за заштита и безбедност да бидат чисти, а опремата достапна во секој момент</a:t>
            </a:r>
            <a:r>
              <a:rPr lang="en-US" sz="2200" dirty="0"/>
              <a:t>;</a:t>
            </a:r>
            <a:endParaRPr lang="mk-MK" sz="2200" dirty="0" smtClean="0"/>
          </a:p>
          <a:p>
            <a:pPr>
              <a:buFontTx/>
              <a:buChar char="-"/>
            </a:pPr>
            <a:r>
              <a:rPr lang="mk-MK" sz="2200" dirty="0" smtClean="0"/>
              <a:t>Скршениот </a:t>
            </a:r>
            <a:r>
              <a:rPr lang="mk-MK" sz="2200" dirty="0" smtClean="0">
                <a:solidFill>
                  <a:srgbClr val="FF0000"/>
                </a:solidFill>
              </a:rPr>
              <a:t>стаклен инвентар </a:t>
            </a:r>
            <a:r>
              <a:rPr lang="mk-MK" sz="2200" dirty="0" smtClean="0"/>
              <a:t>мора да се фрли во посебен сад наменет за таа цел и никогаш </a:t>
            </a:r>
            <a:r>
              <a:rPr lang="mk-MK" sz="2200" b="1" dirty="0" smtClean="0">
                <a:solidFill>
                  <a:srgbClr val="FF0000"/>
                </a:solidFill>
              </a:rPr>
              <a:t>НЕ СМЕЕ </a:t>
            </a:r>
            <a:r>
              <a:rPr lang="mk-MK" sz="2200" dirty="0" smtClean="0"/>
              <a:t>да се фрла во кантата за обичен отпад</a:t>
            </a:r>
            <a:r>
              <a:rPr lang="en-US" sz="2200" dirty="0" smtClean="0"/>
              <a:t>;</a:t>
            </a:r>
            <a:endParaRPr lang="mk-MK" sz="2200" dirty="0" smtClean="0"/>
          </a:p>
          <a:p>
            <a:pPr>
              <a:buFontTx/>
              <a:buChar char="-"/>
            </a:pPr>
            <a:r>
              <a:rPr lang="mk-MK" sz="2200" dirty="0" smtClean="0"/>
              <a:t>Истурените хемикалии мора веднаш да се отстаранат и да се неутрализира контаминираното место</a:t>
            </a:r>
            <a:r>
              <a:rPr lang="en-US" sz="2200" dirty="0" smtClean="0"/>
              <a:t>;</a:t>
            </a:r>
            <a:endParaRPr lang="mk-MK" sz="2200" dirty="0" smtClean="0"/>
          </a:p>
          <a:p>
            <a:pPr>
              <a:buFontTx/>
              <a:buChar char="-"/>
            </a:pPr>
            <a:r>
              <a:rPr lang="mk-MK" sz="2200" dirty="0" smtClean="0"/>
              <a:t>Лабораториските ваги мора да се оставаат чисти после употребата. Истурените хемикалии, на нив, може да предизвикаат корозија</a:t>
            </a:r>
            <a:r>
              <a:rPr lang="en-US" sz="2200" dirty="0"/>
              <a:t>.</a:t>
            </a:r>
            <a:endParaRPr lang="mk-MK" sz="2200" dirty="0" smtClean="0"/>
          </a:p>
          <a:p>
            <a:pPr>
              <a:buFontTx/>
              <a:buChar char="-"/>
            </a:pPr>
            <a:endParaRPr lang="mk-MK" sz="2400" dirty="0" smtClean="0"/>
          </a:p>
        </p:txBody>
      </p:sp>
    </p:spTree>
    <p:extLst>
      <p:ext uri="{BB962C8B-B14F-4D97-AF65-F5344CB8AC3E}">
        <p14:creationId xmlns:p14="http://schemas.microsoft.com/office/powerpoint/2010/main" val="111767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54968"/>
          </a:xfrm>
        </p:spPr>
        <p:txBody>
          <a:bodyPr>
            <a:normAutofit/>
          </a:bodyPr>
          <a:lstStyle/>
          <a:p>
            <a:pPr algn="ctr"/>
            <a:r>
              <a:rPr lang="mk-MK" sz="4800" dirty="0"/>
              <a:t>Чистење на инвентарот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540" y="1135982"/>
            <a:ext cx="8702459" cy="51845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mk-MK" sz="2400" dirty="0" smtClean="0"/>
              <a:t>Треба </a:t>
            </a:r>
            <a:r>
              <a:rPr lang="mk-MK" sz="2400" dirty="0"/>
              <a:t>да се </a:t>
            </a:r>
            <a:r>
              <a:rPr lang="mk-MK" sz="2400" dirty="0" smtClean="0"/>
              <a:t>избегнува чистење на стаклениот инвентар со: </a:t>
            </a:r>
          </a:p>
          <a:p>
            <a:pPr>
              <a:buFontTx/>
              <a:buChar char="-"/>
            </a:pPr>
            <a:r>
              <a:rPr lang="mk-MK" sz="2400" dirty="0" smtClean="0"/>
              <a:t>запаливи растворувачи;</a:t>
            </a:r>
          </a:p>
          <a:p>
            <a:pPr>
              <a:buFontTx/>
              <a:buChar char="-"/>
            </a:pPr>
            <a:r>
              <a:rPr lang="mk-MK" sz="2400" dirty="0" smtClean="0"/>
              <a:t>силни оксидациони киселини (хром-сулфурна кис.</a:t>
            </a:r>
            <a:r>
              <a:rPr lang="en-US" sz="2400" dirty="0" smtClean="0"/>
              <a:t>, </a:t>
            </a:r>
            <a:r>
              <a:rPr lang="mk-MK" sz="2400" dirty="0" smtClean="0"/>
              <a:t>пирана р-р);</a:t>
            </a:r>
          </a:p>
          <a:p>
            <a:pPr>
              <a:buFontTx/>
              <a:buChar char="-"/>
            </a:pPr>
            <a:r>
              <a:rPr lang="mk-MK" sz="2400" dirty="0" smtClean="0"/>
              <a:t>концентрирани раствори од бази; </a:t>
            </a:r>
          </a:p>
          <a:p>
            <a:pPr>
              <a:buFontTx/>
              <a:buChar char="-"/>
            </a:pPr>
            <a:r>
              <a:rPr lang="mk-MK" sz="2400" dirty="0" smtClean="0"/>
              <a:t>силни оксидациони средства (конц. </a:t>
            </a:r>
            <a:r>
              <a:rPr lang="en-US" sz="2400" dirty="0" smtClean="0"/>
              <a:t>H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)</a:t>
            </a:r>
            <a:r>
              <a:rPr lang="mk-MK" sz="2400" dirty="0" smtClean="0"/>
              <a:t>. </a:t>
            </a:r>
          </a:p>
          <a:p>
            <a:pPr marL="0" indent="0">
              <a:buNone/>
            </a:pPr>
            <a:endParaRPr lang="mk-MK" sz="2400" dirty="0" smtClean="0"/>
          </a:p>
          <a:p>
            <a:pPr marL="0" indent="0">
              <a:buNone/>
            </a:pPr>
            <a:r>
              <a:rPr lang="mk-MK" sz="2400" dirty="0" smtClean="0"/>
              <a:t>Не треба:</a:t>
            </a:r>
          </a:p>
          <a:p>
            <a:pPr>
              <a:buFontTx/>
              <a:buChar char="-"/>
            </a:pPr>
            <a:r>
              <a:rPr lang="mk-MK" sz="2400" dirty="0" smtClean="0"/>
              <a:t>со сила да се внесува четката за миење во инвентарот;</a:t>
            </a:r>
          </a:p>
          <a:p>
            <a:pPr>
              <a:buFontTx/>
              <a:buChar char="-"/>
            </a:pPr>
            <a:r>
              <a:rPr lang="mk-MK" sz="2400" dirty="0" smtClean="0"/>
              <a:t>да се собира многу инвентар за од еднаш да се измие целиот;</a:t>
            </a:r>
          </a:p>
          <a:p>
            <a:pPr>
              <a:buFontTx/>
              <a:buChar char="-"/>
            </a:pPr>
            <a:r>
              <a:rPr lang="mk-MK" sz="2400" dirty="0" smtClean="0"/>
              <a:t>истовремено да се држат и мијат многу епрувети.</a:t>
            </a:r>
          </a:p>
          <a:p>
            <a:pPr>
              <a:buFontTx/>
              <a:buChar char="-"/>
            </a:pPr>
            <a:endParaRPr lang="mk-MK" sz="2400" dirty="0"/>
          </a:p>
          <a:p>
            <a:pPr marL="0" indent="0">
              <a:buNone/>
            </a:pPr>
            <a:r>
              <a:rPr lang="mk-MK" sz="2400" dirty="0" smtClean="0"/>
              <a:t>Мора:</a:t>
            </a:r>
          </a:p>
          <a:p>
            <a:pPr>
              <a:buFontTx/>
              <a:buChar char="-"/>
            </a:pPr>
            <a:r>
              <a:rPr lang="mk-MK" sz="2400" dirty="0" smtClean="0"/>
              <a:t>да се носат заштитни очила, мантил (по потреба и ракавици);</a:t>
            </a:r>
          </a:p>
          <a:p>
            <a:pPr>
              <a:buFontTx/>
              <a:buChar char="-"/>
            </a:pPr>
            <a:r>
              <a:rPr lang="mk-MK" sz="2400" dirty="0" smtClean="0"/>
              <a:t>измиениот инвентар да се исплакне со дејонизирана вода.</a:t>
            </a:r>
          </a:p>
          <a:p>
            <a:pPr>
              <a:buFontTx/>
              <a:buChar char="-"/>
            </a:pPr>
            <a:endParaRPr lang="mk-MK" sz="2400" dirty="0" smtClean="0"/>
          </a:p>
          <a:p>
            <a:pPr>
              <a:buFontTx/>
              <a:buChar char="-"/>
            </a:pP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41541" y="6093296"/>
            <a:ext cx="8507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mk-MK" dirty="0" smtClean="0">
                <a:solidFill>
                  <a:srgbClr val="FF0000"/>
                </a:solidFill>
              </a:rPr>
              <a:t>Инвентарот за волуметриска анализа (пипети, бирети, волуметриски колби) се мие исклучиво при „благи“ услови и не се суши во сушница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96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516" y="-315416"/>
            <a:ext cx="8928484" cy="1143000"/>
          </a:xfrm>
        </p:spPr>
        <p:txBody>
          <a:bodyPr>
            <a:noAutofit/>
          </a:bodyPr>
          <a:lstStyle/>
          <a:p>
            <a:r>
              <a:rPr lang="mk-MK" sz="3200" dirty="0" smtClean="0"/>
              <a:t>Темелно чистење (користење базна и кисела бања)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80728"/>
            <a:ext cx="8820472" cy="5877272"/>
          </a:xfrm>
        </p:spPr>
        <p:txBody>
          <a:bodyPr>
            <a:normAutofit fontScale="55000" lnSpcReduction="20000"/>
          </a:bodyPr>
          <a:lstStyle/>
          <a:p>
            <a:pPr marL="0" lvl="0" indent="0">
              <a:buNone/>
            </a:pPr>
            <a:r>
              <a:rPr lang="mk-MK" dirty="0" smtClean="0"/>
              <a:t>Пред </a:t>
            </a:r>
            <a:r>
              <a:rPr lang="mk-MK" dirty="0"/>
              <a:t>бањата:</a:t>
            </a:r>
            <a:endParaRPr lang="en-US" dirty="0"/>
          </a:p>
          <a:p>
            <a:pPr lvl="0"/>
            <a:r>
              <a:rPr lang="mk-MK" dirty="0"/>
              <a:t>И</a:t>
            </a:r>
            <a:r>
              <a:rPr lang="mk-MK" dirty="0" smtClean="0"/>
              <a:t>нвентарот </a:t>
            </a:r>
            <a:r>
              <a:rPr lang="mk-MK" dirty="0"/>
              <a:t>се плакне со обична вода од чешма. </a:t>
            </a:r>
            <a:endParaRPr lang="en-US" dirty="0"/>
          </a:p>
          <a:p>
            <a:pPr lvl="0"/>
            <a:r>
              <a:rPr lang="mk-MK" dirty="0" smtClean="0"/>
              <a:t>Цврстите остатоци механички се отстрануваат. </a:t>
            </a:r>
            <a:endParaRPr lang="en-US" dirty="0"/>
          </a:p>
          <a:p>
            <a:r>
              <a:rPr lang="mk-MK" dirty="0" smtClean="0"/>
              <a:t>Силиконската </a:t>
            </a:r>
            <a:r>
              <a:rPr lang="mk-MK" dirty="0"/>
              <a:t>маст </a:t>
            </a:r>
            <a:r>
              <a:rPr lang="mk-MK" b="1" dirty="0" smtClean="0"/>
              <a:t>МОРА </a:t>
            </a:r>
            <a:r>
              <a:rPr lang="mk-MK" b="1" dirty="0"/>
              <a:t>ДА СЕ</a:t>
            </a:r>
            <a:r>
              <a:rPr lang="mk-MK" dirty="0"/>
              <a:t> </a:t>
            </a:r>
            <a:r>
              <a:rPr lang="mk-MK" dirty="0" smtClean="0"/>
              <a:t>отстрани (со </a:t>
            </a:r>
            <a:r>
              <a:rPr lang="mk-MK" dirty="0"/>
              <a:t>кујнска хартија и етил ацетат </a:t>
            </a:r>
            <a:r>
              <a:rPr lang="mk-MK" dirty="0" smtClean="0"/>
              <a:t>или изопропанол</a:t>
            </a:r>
            <a:r>
              <a:rPr lang="mk-MK" dirty="0"/>
              <a:t>) од сите површини кои биле премачкани. </a:t>
            </a:r>
            <a:endParaRPr lang="mk-MK" dirty="0" smtClean="0"/>
          </a:p>
          <a:p>
            <a:pPr marL="0" lvl="0" indent="0">
              <a:buNone/>
            </a:pPr>
            <a:r>
              <a:rPr lang="mk-MK" dirty="0"/>
              <a:t>Базна бања:</a:t>
            </a:r>
            <a:endParaRPr lang="en-US" dirty="0"/>
          </a:p>
          <a:p>
            <a:pPr lvl="0"/>
            <a:r>
              <a:rPr lang="mk-MK" dirty="0"/>
              <a:t>Инвентарот се става во бањата да </a:t>
            </a:r>
            <a:r>
              <a:rPr lang="mk-MK" dirty="0" smtClean="0"/>
              <a:t>стои </a:t>
            </a:r>
            <a:r>
              <a:rPr lang="mk-MK" b="1" dirty="0"/>
              <a:t>најмалку</a:t>
            </a:r>
            <a:r>
              <a:rPr lang="mk-MK" dirty="0"/>
              <a:t> </a:t>
            </a:r>
            <a:r>
              <a:rPr lang="mk-MK" b="1" dirty="0"/>
              <a:t>8 </a:t>
            </a:r>
            <a:r>
              <a:rPr lang="en-US" b="1" dirty="0"/>
              <a:t>h</a:t>
            </a:r>
            <a:r>
              <a:rPr lang="mk-MK" dirty="0"/>
              <a:t>. </a:t>
            </a:r>
            <a:endParaRPr lang="en-US" dirty="0"/>
          </a:p>
          <a:p>
            <a:pPr lvl="0"/>
            <a:r>
              <a:rPr lang="mk-MK" dirty="0"/>
              <a:t>Се користат гумени </a:t>
            </a:r>
            <a:r>
              <a:rPr lang="mk-MK" dirty="0" smtClean="0"/>
              <a:t>ракавици. </a:t>
            </a:r>
            <a:endParaRPr lang="en-US" dirty="0"/>
          </a:p>
          <a:p>
            <a:pPr lvl="0"/>
            <a:r>
              <a:rPr lang="mk-MK" dirty="0"/>
              <a:t>Инвентарот се потопува </a:t>
            </a:r>
            <a:r>
              <a:rPr lang="mk-MK" b="1" dirty="0" smtClean="0"/>
              <a:t>целосно.</a:t>
            </a:r>
            <a:endParaRPr lang="en-US" dirty="0"/>
          </a:p>
          <a:p>
            <a:pPr lvl="0"/>
            <a:r>
              <a:rPr lang="mk-MK" dirty="0"/>
              <a:t>Потопувањето се прави постепено како не би испрскал дел од растворот надвор од бањата! Ако се случи тоа, работната површина мора веднаш да се избрише!</a:t>
            </a:r>
            <a:endParaRPr lang="en-US" dirty="0"/>
          </a:p>
          <a:p>
            <a:pPr lvl="0"/>
            <a:r>
              <a:rPr lang="mk-MK" dirty="0"/>
              <a:t>Стаклениот инвентар </a:t>
            </a:r>
            <a:r>
              <a:rPr lang="mk-MK" b="1" dirty="0"/>
              <a:t>НЕ СМЕЕ да се остави подолго од 24 </a:t>
            </a:r>
            <a:r>
              <a:rPr lang="en-US" b="1" dirty="0"/>
              <a:t>h</a:t>
            </a:r>
            <a:r>
              <a:rPr lang="mk-MK" dirty="0"/>
              <a:t> во </a:t>
            </a:r>
            <a:r>
              <a:rPr lang="mk-MK" dirty="0" smtClean="0"/>
              <a:t>бањата. </a:t>
            </a:r>
            <a:endParaRPr lang="en-US" dirty="0"/>
          </a:p>
          <a:p>
            <a:pPr lvl="0"/>
            <a:r>
              <a:rPr lang="mk-MK" dirty="0"/>
              <a:t>Ракавиците темелно се плакнат со вода.</a:t>
            </a:r>
            <a:endParaRPr lang="en-US" dirty="0"/>
          </a:p>
          <a:p>
            <a:pPr marL="0" lvl="0" indent="0">
              <a:buNone/>
            </a:pPr>
            <a:r>
              <a:rPr lang="mk-MK" dirty="0" smtClean="0"/>
              <a:t>Кисела бања:</a:t>
            </a:r>
            <a:endParaRPr lang="en-US" dirty="0" smtClean="0"/>
          </a:p>
          <a:p>
            <a:pPr lvl="0"/>
            <a:r>
              <a:rPr lang="mk-MK" dirty="0" smtClean="0"/>
              <a:t>Со </a:t>
            </a:r>
            <a:r>
              <a:rPr lang="mk-MK" dirty="0"/>
              <a:t>гумени (или медицински) ракавици, се вади инвентарот од базната бања и се мие со обична вода. </a:t>
            </a:r>
            <a:endParaRPr lang="en-US" dirty="0"/>
          </a:p>
          <a:p>
            <a:pPr lvl="0"/>
            <a:r>
              <a:rPr lang="mk-MK" dirty="0"/>
              <a:t>Ако има </a:t>
            </a:r>
            <a:r>
              <a:rPr lang="mk-MK" dirty="0" smtClean="0"/>
              <a:t>потреба, </a:t>
            </a:r>
            <a:r>
              <a:rPr lang="mk-MK" dirty="0"/>
              <a:t>со </a:t>
            </a:r>
            <a:r>
              <a:rPr lang="mk-MK" dirty="0" smtClean="0"/>
              <a:t>четка, </a:t>
            </a:r>
            <a:r>
              <a:rPr lang="mk-MK" dirty="0"/>
              <a:t>механички се отстрануваат заостанатите нечистотии. </a:t>
            </a:r>
            <a:endParaRPr lang="en-US" dirty="0"/>
          </a:p>
          <a:p>
            <a:pPr lvl="0"/>
            <a:r>
              <a:rPr lang="mk-MK" dirty="0" smtClean="0"/>
              <a:t>Инвентарот </a:t>
            </a:r>
            <a:r>
              <a:rPr lang="mk-MK" dirty="0"/>
              <a:t>се префрла во киселата бања. Повторно, се внимава тој да е целосно </a:t>
            </a:r>
            <a:r>
              <a:rPr lang="mk-MK" dirty="0" smtClean="0"/>
              <a:t>потопен.</a:t>
            </a:r>
          </a:p>
          <a:p>
            <a:pPr lvl="0"/>
            <a:r>
              <a:rPr lang="mk-MK" dirty="0" smtClean="0"/>
              <a:t>Потопувањето </a:t>
            </a:r>
            <a:r>
              <a:rPr lang="mk-MK" dirty="0"/>
              <a:t>се прави постепено како не би испрскал дел од растворот надвор од бањата! </a:t>
            </a:r>
            <a:endParaRPr lang="en-US" dirty="0"/>
          </a:p>
          <a:p>
            <a:r>
              <a:rPr lang="mk-MK" dirty="0"/>
              <a:t>Се остава најмалку 8 </a:t>
            </a:r>
            <a:r>
              <a:rPr lang="en-US" dirty="0"/>
              <a:t>h</a:t>
            </a:r>
            <a:r>
              <a:rPr lang="mk-MK" dirty="0"/>
              <a:t>. Ракавиците темелно се плакнат со вода</a:t>
            </a:r>
            <a:r>
              <a:rPr lang="mk-MK" dirty="0" smtClean="0"/>
              <a:t>.</a:t>
            </a:r>
          </a:p>
          <a:p>
            <a:pPr marL="0" lvl="0" indent="0">
              <a:buNone/>
            </a:pPr>
            <a:r>
              <a:rPr lang="mk-MK" dirty="0"/>
              <a:t>Плакнење:</a:t>
            </a:r>
            <a:endParaRPr lang="en-US" dirty="0"/>
          </a:p>
          <a:p>
            <a:pPr lvl="0"/>
            <a:r>
              <a:rPr lang="mk-MK" dirty="0"/>
              <a:t>Инвентарот се вади со гумени ракавици, се мие со обична вода и на крај со дестилирана вода.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marL="0" indent="0">
              <a:buNone/>
            </a:pPr>
            <a:r>
              <a:rPr lang="mk-MK" dirty="0"/>
              <a:t>Во бањите не се става:</a:t>
            </a:r>
            <a:endParaRPr lang="en-US" dirty="0"/>
          </a:p>
          <a:p>
            <a:pPr lvl="0"/>
            <a:r>
              <a:rPr lang="mk-MK" dirty="0"/>
              <a:t>метален, гумен, дрвен и пластичен (освен </a:t>
            </a:r>
            <a:r>
              <a:rPr lang="en-US" dirty="0"/>
              <a:t>PTFE)</a:t>
            </a:r>
            <a:r>
              <a:rPr lang="mk-MK" dirty="0"/>
              <a:t> инвентар</a:t>
            </a:r>
            <a:r>
              <a:rPr lang="en-US" dirty="0"/>
              <a:t>,</a:t>
            </a:r>
          </a:p>
          <a:p>
            <a:pPr lvl="0"/>
            <a:r>
              <a:rPr lang="mk-MK" dirty="0"/>
              <a:t>скршен инвентар,</a:t>
            </a:r>
            <a:endParaRPr lang="en-US" dirty="0"/>
          </a:p>
          <a:p>
            <a:r>
              <a:rPr lang="mk-MK" dirty="0"/>
              <a:t>неизмиен и </a:t>
            </a:r>
            <a:r>
              <a:rPr lang="mk-MK" dirty="0"/>
              <a:t>неисплакнат</a:t>
            </a:r>
            <a:r>
              <a:rPr lang="mk-MK" dirty="0"/>
              <a:t> инвентар.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76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Content Placeholder 36" descr="C:\Users\Miha\Downloads\20200928_153454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50" r="13647"/>
          <a:stretch/>
        </p:blipFill>
        <p:spPr bwMode="auto">
          <a:xfrm rot="5400000">
            <a:off x="253320" y="186841"/>
            <a:ext cx="1724592" cy="17281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8" name="Picture 37" descr="C:\Users\Miha\Downloads\20200928_15385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7" r="27312"/>
          <a:stretch/>
        </p:blipFill>
        <p:spPr bwMode="auto">
          <a:xfrm rot="5400000">
            <a:off x="2539204" y="109196"/>
            <a:ext cx="1712595" cy="18954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9" name="Picture 38" descr="C:\Users\Miha\Downloads\20200928_154515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72" r="10540"/>
          <a:stretch/>
        </p:blipFill>
        <p:spPr bwMode="auto">
          <a:xfrm rot="5400000">
            <a:off x="4910611" y="55598"/>
            <a:ext cx="1724590" cy="19906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" name="Picture 39" descr="C:\Users\Miha\Downloads\20200928_16005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6" r="9372"/>
          <a:stretch/>
        </p:blipFill>
        <p:spPr bwMode="auto">
          <a:xfrm rot="5400000">
            <a:off x="7100070" y="228836"/>
            <a:ext cx="1712596" cy="16561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" name="Picture 40" descr="C:\Users\Miha\Downloads\20200928_160035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8" t="14246" r="22725"/>
          <a:stretch/>
        </p:blipFill>
        <p:spPr bwMode="auto">
          <a:xfrm rot="5400000">
            <a:off x="3738946" y="4740717"/>
            <a:ext cx="1586865" cy="18929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3" name="Picture 42" descr="C:\Users\Miha\Downloads\20200928_153632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56" r="21803"/>
          <a:stretch/>
        </p:blipFill>
        <p:spPr bwMode="auto">
          <a:xfrm rot="5400000">
            <a:off x="245530" y="2547344"/>
            <a:ext cx="1699785" cy="17197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4" name="Picture 43" descr="C:\Users\Miha\Downloads\20200928_153923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2" r="23778"/>
          <a:stretch/>
        </p:blipFill>
        <p:spPr bwMode="auto">
          <a:xfrm rot="5400000">
            <a:off x="2546507" y="2458564"/>
            <a:ext cx="1697990" cy="18954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5" name="Picture 44" descr="C:\Users\Miha\Downloads\20200928_154533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23" r="11530"/>
          <a:stretch/>
        </p:blipFill>
        <p:spPr bwMode="auto">
          <a:xfrm rot="5400000">
            <a:off x="4923909" y="2410965"/>
            <a:ext cx="1697992" cy="19906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6" name="Picture 45" descr="C:\Users\Miha\Downloads\20200928_160500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6" r="1641"/>
          <a:stretch/>
        </p:blipFill>
        <p:spPr bwMode="auto">
          <a:xfrm rot="5400000">
            <a:off x="7107372" y="2578202"/>
            <a:ext cx="1697991" cy="1656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582363" y="1928243"/>
            <a:ext cx="2470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k-MK" sz="1400" dirty="0"/>
              <a:t>Внатрешноста на садовите </a:t>
            </a:r>
            <a:endParaRPr lang="en-US" sz="1400" dirty="0" smtClean="0"/>
          </a:p>
          <a:p>
            <a:r>
              <a:rPr lang="mk-MK" sz="1400" dirty="0" smtClean="0"/>
              <a:t>не </a:t>
            </a:r>
            <a:r>
              <a:rPr lang="mk-MK" sz="1400" dirty="0"/>
              <a:t>е исполнета со растворот</a:t>
            </a:r>
            <a:endParaRPr lang="en-US" sz="1400" dirty="0"/>
          </a:p>
        </p:txBody>
      </p:sp>
      <p:sp>
        <p:nvSpPr>
          <p:cNvPr id="52" name="TextBox 51"/>
          <p:cNvSpPr txBox="1"/>
          <p:nvPr/>
        </p:nvSpPr>
        <p:spPr>
          <a:xfrm>
            <a:off x="235567" y="1971386"/>
            <a:ext cx="15766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k-MK" sz="1400" dirty="0" smtClean="0"/>
              <a:t>Валкан инвентар</a:t>
            </a:r>
            <a:endParaRPr lang="en-US" sz="1400" dirty="0"/>
          </a:p>
        </p:txBody>
      </p:sp>
      <p:sp>
        <p:nvSpPr>
          <p:cNvPr id="53" name="TextBox 52"/>
          <p:cNvSpPr txBox="1"/>
          <p:nvPr/>
        </p:nvSpPr>
        <p:spPr>
          <a:xfrm>
            <a:off x="2447764" y="1971385"/>
            <a:ext cx="15766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k-MK" sz="1400" dirty="0" smtClean="0"/>
              <a:t>Валкан инвентар</a:t>
            </a:r>
            <a:endParaRPr lang="en-US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7313951" y="2090528"/>
            <a:ext cx="14552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k-MK" sz="1400" dirty="0" smtClean="0"/>
              <a:t>Замастен шлиф</a:t>
            </a:r>
            <a:endParaRPr lang="en-US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7228732" y="4301888"/>
            <a:ext cx="1850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k-MK" sz="1400" dirty="0"/>
              <a:t>Шлифот е </a:t>
            </a:r>
            <a:r>
              <a:rPr lang="mk-MK" sz="1400" dirty="0"/>
              <a:t>одмастен</a:t>
            </a:r>
            <a:r>
              <a:rPr lang="mk-MK" sz="1400" dirty="0"/>
              <a:t> </a:t>
            </a:r>
            <a:endParaRPr lang="mk-MK" sz="1400" dirty="0" smtClean="0"/>
          </a:p>
          <a:p>
            <a:r>
              <a:rPr lang="mk-MK" sz="1400" dirty="0" smtClean="0"/>
              <a:t>со </a:t>
            </a:r>
            <a:r>
              <a:rPr lang="mk-MK" sz="1400" dirty="0"/>
              <a:t>етил ацетат</a:t>
            </a:r>
            <a:endParaRPr lang="en-US" sz="1400" dirty="0"/>
          </a:p>
        </p:txBody>
      </p:sp>
      <p:sp>
        <p:nvSpPr>
          <p:cNvPr id="56" name="TextBox 55"/>
          <p:cNvSpPr txBox="1"/>
          <p:nvPr/>
        </p:nvSpPr>
        <p:spPr>
          <a:xfrm>
            <a:off x="4658345" y="4320128"/>
            <a:ext cx="23184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k-MK" sz="1400" dirty="0"/>
              <a:t>Целосно потопени садови</a:t>
            </a:r>
            <a:endParaRPr lang="en-US" sz="1400" dirty="0"/>
          </a:p>
        </p:txBody>
      </p:sp>
      <p:sp>
        <p:nvSpPr>
          <p:cNvPr id="57" name="TextBox 56"/>
          <p:cNvSpPr txBox="1"/>
          <p:nvPr/>
        </p:nvSpPr>
        <p:spPr>
          <a:xfrm>
            <a:off x="2317670" y="4309355"/>
            <a:ext cx="2214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k-MK" sz="1400" dirty="0"/>
              <a:t>Отстранет цврст остаток</a:t>
            </a:r>
            <a:endParaRPr lang="en-US" sz="1400" dirty="0"/>
          </a:p>
        </p:txBody>
      </p:sp>
      <p:sp>
        <p:nvSpPr>
          <p:cNvPr id="58" name="TextBox 57"/>
          <p:cNvSpPr txBox="1"/>
          <p:nvPr/>
        </p:nvSpPr>
        <p:spPr>
          <a:xfrm>
            <a:off x="109841" y="4293386"/>
            <a:ext cx="2214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k-MK" sz="1400" dirty="0"/>
              <a:t>Отстранет цврст остаток</a:t>
            </a:r>
            <a:endParaRPr lang="en-US" sz="1400" dirty="0"/>
          </a:p>
        </p:txBody>
      </p:sp>
      <p:sp>
        <p:nvSpPr>
          <p:cNvPr id="59" name="TextBox 58"/>
          <p:cNvSpPr txBox="1"/>
          <p:nvPr/>
        </p:nvSpPr>
        <p:spPr>
          <a:xfrm>
            <a:off x="3605253" y="6496570"/>
            <a:ext cx="16439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k-MK" sz="1400" dirty="0"/>
              <a:t>Скршен инвентар</a:t>
            </a:r>
            <a:endParaRPr lang="en-US" sz="1400" dirty="0"/>
          </a:p>
        </p:txBody>
      </p:sp>
      <p:sp>
        <p:nvSpPr>
          <p:cNvPr id="11" name="Rectangle 10"/>
          <p:cNvSpPr/>
          <p:nvPr/>
        </p:nvSpPr>
        <p:spPr>
          <a:xfrm>
            <a:off x="980355" y="360970"/>
            <a:ext cx="315429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3383992" y="368947"/>
            <a:ext cx="315429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US" dirty="0"/>
          </a:p>
        </p:txBody>
      </p:sp>
      <p:sp>
        <p:nvSpPr>
          <p:cNvPr id="62" name="Rectangle 61"/>
          <p:cNvSpPr/>
          <p:nvPr/>
        </p:nvSpPr>
        <p:spPr>
          <a:xfrm>
            <a:off x="5730723" y="307139"/>
            <a:ext cx="315429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US" dirty="0"/>
          </a:p>
        </p:txBody>
      </p:sp>
      <p:sp>
        <p:nvSpPr>
          <p:cNvPr id="63" name="Rectangle 62"/>
          <p:cNvSpPr/>
          <p:nvPr/>
        </p:nvSpPr>
        <p:spPr>
          <a:xfrm>
            <a:off x="7961946" y="353729"/>
            <a:ext cx="315429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729427" y="2780928"/>
            <a:ext cx="1576072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800" b="1" dirty="0">
                <a:solidFill>
                  <a:srgbClr val="66FF33"/>
                </a:solidFill>
                <a:sym typeface="Wingdings" panose="05000000000000000000" pitchFamily="2" charset="2"/>
              </a:rPr>
              <a:t></a:t>
            </a:r>
            <a:endParaRPr lang="en-US" sz="13800" b="1" dirty="0"/>
          </a:p>
        </p:txBody>
      </p:sp>
      <p:sp>
        <p:nvSpPr>
          <p:cNvPr id="65" name="Rectangle 64"/>
          <p:cNvSpPr/>
          <p:nvPr/>
        </p:nvSpPr>
        <p:spPr>
          <a:xfrm>
            <a:off x="1138697" y="2806402"/>
            <a:ext cx="1576072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800" b="1" dirty="0">
                <a:solidFill>
                  <a:srgbClr val="66FF33"/>
                </a:solidFill>
                <a:sym typeface="Wingdings" panose="05000000000000000000" pitchFamily="2" charset="2"/>
              </a:rPr>
              <a:t></a:t>
            </a:r>
            <a:endParaRPr lang="en-US" sz="13800" b="1" dirty="0"/>
          </a:p>
        </p:txBody>
      </p:sp>
      <p:sp>
        <p:nvSpPr>
          <p:cNvPr id="66" name="Rectangle 65"/>
          <p:cNvSpPr/>
          <p:nvPr/>
        </p:nvSpPr>
        <p:spPr>
          <a:xfrm>
            <a:off x="3448793" y="2818487"/>
            <a:ext cx="1576072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800" b="1" dirty="0">
                <a:solidFill>
                  <a:srgbClr val="66FF33"/>
                </a:solidFill>
                <a:sym typeface="Wingdings" panose="05000000000000000000" pitchFamily="2" charset="2"/>
              </a:rPr>
              <a:t></a:t>
            </a:r>
            <a:endParaRPr lang="en-US" sz="13800" b="1" dirty="0"/>
          </a:p>
        </p:txBody>
      </p:sp>
      <p:sp>
        <p:nvSpPr>
          <p:cNvPr id="67" name="Rectangle 66"/>
          <p:cNvSpPr/>
          <p:nvPr/>
        </p:nvSpPr>
        <p:spPr>
          <a:xfrm>
            <a:off x="5769412" y="2815845"/>
            <a:ext cx="1576072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800" b="1" dirty="0">
                <a:solidFill>
                  <a:srgbClr val="66FF33"/>
                </a:solidFill>
                <a:sym typeface="Wingdings" panose="05000000000000000000" pitchFamily="2" charset="2"/>
              </a:rPr>
              <a:t></a:t>
            </a:r>
            <a:endParaRPr lang="en-US" sz="13800" b="1" dirty="0"/>
          </a:p>
        </p:txBody>
      </p:sp>
      <p:sp>
        <p:nvSpPr>
          <p:cNvPr id="68" name="Rectangle 67"/>
          <p:cNvSpPr/>
          <p:nvPr/>
        </p:nvSpPr>
        <p:spPr>
          <a:xfrm>
            <a:off x="4497900" y="4795199"/>
            <a:ext cx="315429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208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58" grpId="0"/>
      <p:bldP spid="11" grpId="0"/>
      <p:bldP spid="61" grpId="0"/>
      <p:bldP spid="62" grpId="0"/>
      <p:bldP spid="63" grpId="0"/>
      <p:bldP spid="12" grpId="0"/>
      <p:bldP spid="65" grpId="0"/>
      <p:bldP spid="66" grpId="0"/>
      <p:bldP spid="67" grpId="0"/>
      <p:bldP spid="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0554"/>
            <a:ext cx="8229600" cy="1143000"/>
          </a:xfrm>
        </p:spPr>
        <p:txBody>
          <a:bodyPr/>
          <a:lstStyle/>
          <a:p>
            <a:pPr algn="ctr"/>
            <a:r>
              <a:rPr lang="mk-MK" dirty="0" smtClean="0"/>
              <a:t>Означување на хемикалиите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9036496" cy="54452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mk-MK" dirty="0" smtClean="0"/>
              <a:t>Несоодветно означените хемикалии, раствори и растворувачи, може да доведат до сериозни последици</a:t>
            </a:r>
          </a:p>
          <a:p>
            <a:pPr marL="0" indent="0">
              <a:buNone/>
            </a:pPr>
            <a:endParaRPr lang="mk-MK" dirty="0"/>
          </a:p>
          <a:p>
            <a:pPr algn="just">
              <a:buFontTx/>
              <a:buChar char="-"/>
            </a:pPr>
            <a:r>
              <a:rPr lang="mk-MK" sz="2200" dirty="0" smtClean="0"/>
              <a:t>Етикетите може да се дефинираат како „</a:t>
            </a:r>
            <a:r>
              <a:rPr lang="mk-MK" sz="2200" b="1" dirty="0" smtClean="0">
                <a:solidFill>
                  <a:srgbClr val="FF0000"/>
                </a:solidFill>
              </a:rPr>
              <a:t>оригинални</a:t>
            </a:r>
            <a:r>
              <a:rPr lang="mk-MK" sz="2200" dirty="0" smtClean="0"/>
              <a:t>“ (од прозиво</a:t>
            </a:r>
            <a:r>
              <a:rPr lang="en-US" sz="2200" dirty="0" smtClean="0"/>
              <a:t>-</a:t>
            </a:r>
            <a:r>
              <a:rPr lang="mk-MK" sz="2200" dirty="0" smtClean="0"/>
              <a:t>дителот) и „</a:t>
            </a:r>
            <a:r>
              <a:rPr lang="mk-MK" sz="2200" b="1" dirty="0" smtClean="0">
                <a:solidFill>
                  <a:srgbClr val="FF0000"/>
                </a:solidFill>
              </a:rPr>
              <a:t>секундарни</a:t>
            </a:r>
            <a:r>
              <a:rPr lang="mk-MK" sz="2200" dirty="0" smtClean="0"/>
              <a:t>“ (напишани од аналитичарот).</a:t>
            </a:r>
          </a:p>
          <a:p>
            <a:pPr algn="just">
              <a:buFontTx/>
              <a:buChar char="-"/>
            </a:pPr>
            <a:endParaRPr lang="mk-MK" sz="2200" dirty="0" smtClean="0"/>
          </a:p>
          <a:p>
            <a:pPr algn="just">
              <a:buFontTx/>
              <a:buChar char="-"/>
            </a:pPr>
            <a:r>
              <a:rPr lang="mk-MK" sz="2200" dirty="0" smtClean="0"/>
              <a:t>На оригиналните етикети не се допишува ништо додека шишето не се испразни од оригиналната супстанца. Потоа, пожелно е етикета-та да се отстрани целосно и да се замени со нова, секундарна етикета, доколку шишето се користи понатаму.</a:t>
            </a:r>
          </a:p>
          <a:p>
            <a:pPr algn="just">
              <a:buFontTx/>
              <a:buChar char="-"/>
            </a:pPr>
            <a:endParaRPr lang="mk-MK" sz="2200" dirty="0" smtClean="0"/>
          </a:p>
          <a:p>
            <a:pPr>
              <a:buFontTx/>
              <a:buChar char="-"/>
            </a:pPr>
            <a:r>
              <a:rPr lang="mk-MK" sz="2200" dirty="0" smtClean="0"/>
              <a:t>Не е дозволено на веќе постоечка оригинална етикета, да се запишуваат податоци за новата содржина во шишето.</a:t>
            </a:r>
          </a:p>
          <a:p>
            <a:pPr>
              <a:buFontTx/>
              <a:buChar char="-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8216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13" y="-20740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mk-MK" sz="4000" dirty="0" smtClean="0"/>
              <a:t>Содржина на оригиналните етикети</a:t>
            </a:r>
            <a:endParaRPr lang="en-US" sz="4000" dirty="0"/>
          </a:p>
        </p:txBody>
      </p:sp>
      <p:pic>
        <p:nvPicPr>
          <p:cNvPr id="1026" name="Picture 2" descr="https://www.sigmaaldrich.com/content/dam/sigma-aldrich/customer-service/safety-center/vancomycin-labe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31" y="935596"/>
            <a:ext cx="8326882" cy="382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3508" y="4795897"/>
            <a:ext cx="516756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A. </a:t>
            </a:r>
            <a:r>
              <a:rPr lang="mk-MK" sz="1600" dirty="0" smtClean="0"/>
              <a:t> </a:t>
            </a:r>
            <a:r>
              <a:rPr lang="mk-MK" sz="1600" b="1" dirty="0" smtClean="0">
                <a:solidFill>
                  <a:srgbClr val="FF0000"/>
                </a:solidFill>
              </a:rPr>
              <a:t>Име според </a:t>
            </a:r>
            <a:r>
              <a:rPr lang="en-US" sz="1600" b="1" dirty="0" smtClean="0">
                <a:solidFill>
                  <a:srgbClr val="FF0000"/>
                </a:solidFill>
              </a:rPr>
              <a:t>IUPAC, </a:t>
            </a:r>
            <a:r>
              <a:rPr lang="mk-MK" sz="1600" b="1" dirty="0" smtClean="0">
                <a:solidFill>
                  <a:srgbClr val="FF0000"/>
                </a:solidFill>
              </a:rPr>
              <a:t>тривијално име, опис</a:t>
            </a:r>
            <a:r>
              <a:rPr lang="mk-MK" sz="1600" dirty="0" smtClean="0">
                <a:solidFill>
                  <a:srgbClr val="FF0000"/>
                </a:solidFill>
              </a:rPr>
              <a:t>;</a:t>
            </a:r>
            <a:endParaRPr lang="en-US" sz="1600" dirty="0" smtClean="0">
              <a:solidFill>
                <a:srgbClr val="FF0000"/>
              </a:solidFill>
            </a:endParaRPr>
          </a:p>
          <a:p>
            <a:r>
              <a:rPr lang="en-US" sz="1600" dirty="0" smtClean="0"/>
              <a:t>B.</a:t>
            </a:r>
            <a:r>
              <a:rPr lang="mk-MK" sz="1600" dirty="0" smtClean="0"/>
              <a:t>  Број на производот (од производителот);</a:t>
            </a:r>
            <a:endParaRPr lang="en-US" sz="1600" dirty="0" smtClean="0"/>
          </a:p>
          <a:p>
            <a:r>
              <a:rPr lang="en-US" sz="1600" dirty="0" smtClean="0"/>
              <a:t>C.</a:t>
            </a:r>
            <a:r>
              <a:rPr lang="mk-MK" sz="1600" dirty="0" smtClean="0"/>
              <a:t>  Големина на пакувањето (маса, волумен, ...)</a:t>
            </a:r>
            <a:endParaRPr lang="en-US" sz="1600" dirty="0" smtClean="0"/>
          </a:p>
          <a:p>
            <a:r>
              <a:rPr lang="en-US" sz="1600" dirty="0" smtClean="0"/>
              <a:t>D.</a:t>
            </a:r>
            <a:r>
              <a:rPr lang="mk-MK" sz="1600" dirty="0" smtClean="0"/>
              <a:t>  Дополнителни информации и именување;</a:t>
            </a:r>
            <a:endParaRPr lang="en-US" sz="1600" dirty="0" smtClean="0"/>
          </a:p>
          <a:p>
            <a:r>
              <a:rPr lang="en-US" sz="1600" dirty="0" smtClean="0"/>
              <a:t>E.</a:t>
            </a:r>
            <a:r>
              <a:rPr lang="mk-MK" sz="1600" dirty="0" smtClean="0"/>
              <a:t>  </a:t>
            </a:r>
            <a:r>
              <a:rPr lang="en-US" sz="1600" dirty="0" smtClean="0"/>
              <a:t>Lot </a:t>
            </a:r>
            <a:r>
              <a:rPr lang="mk-MK" sz="1600" dirty="0" smtClean="0"/>
              <a:t>број (број за идентификација);</a:t>
            </a:r>
            <a:endParaRPr lang="en-US" sz="1600" dirty="0" smtClean="0"/>
          </a:p>
          <a:p>
            <a:r>
              <a:rPr lang="en-US" sz="1600" dirty="0" smtClean="0"/>
              <a:t>F.</a:t>
            </a:r>
            <a:r>
              <a:rPr lang="mk-MK" sz="1600" dirty="0" smtClean="0"/>
              <a:t>  Број на нарачка (за следење на квалитетот);</a:t>
            </a:r>
            <a:endParaRPr lang="en-US" sz="1600" dirty="0" smtClean="0"/>
          </a:p>
          <a:p>
            <a:r>
              <a:rPr lang="en-US" sz="1600" dirty="0" smtClean="0"/>
              <a:t>G.</a:t>
            </a:r>
            <a:r>
              <a:rPr lang="mk-MK" sz="1600" dirty="0" smtClean="0"/>
              <a:t> </a:t>
            </a:r>
            <a:r>
              <a:rPr lang="mk-MK" sz="1600" b="1" dirty="0" smtClean="0">
                <a:solidFill>
                  <a:srgbClr val="FF0000"/>
                </a:solidFill>
              </a:rPr>
              <a:t>Збор за предупредување, исказ за безбедност</a:t>
            </a:r>
            <a:r>
              <a:rPr lang="mk-MK" sz="1600" dirty="0" smtClean="0">
                <a:solidFill>
                  <a:srgbClr val="FF0000"/>
                </a:solidFill>
              </a:rPr>
              <a:t>;</a:t>
            </a:r>
            <a:r>
              <a:rPr lang="mk-MK" sz="16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mk-MK" sz="1600" b="1" dirty="0" smtClean="0">
                <a:solidFill>
                  <a:srgbClr val="FF0000"/>
                </a:solidFill>
              </a:rPr>
              <a:t>     мерки за претпазливост</a:t>
            </a:r>
            <a:r>
              <a:rPr lang="mk-MK" sz="1600" dirty="0" smtClean="0">
                <a:solidFill>
                  <a:srgbClr val="FF0000"/>
                </a:solidFill>
              </a:rPr>
              <a:t>;</a:t>
            </a:r>
            <a:r>
              <a:rPr lang="en-US" sz="1600" dirty="0" smtClean="0">
                <a:solidFill>
                  <a:srgbClr val="FF0000"/>
                </a:solidFill>
              </a:rPr>
              <a:t> </a:t>
            </a:r>
            <a:endParaRPr lang="en-US" sz="16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48064" y="4795897"/>
            <a:ext cx="411753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H.</a:t>
            </a:r>
            <a:r>
              <a:rPr lang="mk-MK" sz="1600" dirty="0" smtClean="0"/>
              <a:t> </a:t>
            </a:r>
            <a:r>
              <a:rPr lang="mk-MK" sz="1600" b="1" dirty="0" smtClean="0">
                <a:solidFill>
                  <a:srgbClr val="FF0000"/>
                </a:solidFill>
              </a:rPr>
              <a:t>Пиктограм</a:t>
            </a:r>
            <a:r>
              <a:rPr lang="mk-MK" sz="1600" dirty="0" smtClean="0">
                <a:solidFill>
                  <a:srgbClr val="FF0000"/>
                </a:solidFill>
              </a:rPr>
              <a:t>;</a:t>
            </a:r>
            <a:endParaRPr lang="en-US" sz="1600" dirty="0" smtClean="0">
              <a:solidFill>
                <a:srgbClr val="FF0000"/>
              </a:solidFill>
            </a:endParaRPr>
          </a:p>
          <a:p>
            <a:r>
              <a:rPr lang="en-US" sz="1600" dirty="0"/>
              <a:t>I</a:t>
            </a:r>
            <a:r>
              <a:rPr lang="en-US" sz="1600" dirty="0" smtClean="0"/>
              <a:t>.</a:t>
            </a:r>
            <a:r>
              <a:rPr lang="mk-MK" sz="1600" dirty="0" smtClean="0"/>
              <a:t>  </a:t>
            </a:r>
            <a:r>
              <a:rPr lang="en-US" sz="1600" b="1" dirty="0" smtClean="0">
                <a:solidFill>
                  <a:srgbClr val="FF0000"/>
                </a:solidFill>
              </a:rPr>
              <a:t>CAS </a:t>
            </a:r>
            <a:r>
              <a:rPr lang="mk-MK" sz="1600" b="1" dirty="0" smtClean="0">
                <a:solidFill>
                  <a:srgbClr val="FF0000"/>
                </a:solidFill>
              </a:rPr>
              <a:t>број</a:t>
            </a:r>
            <a:r>
              <a:rPr lang="mk-MK" sz="1600" dirty="0" smtClean="0"/>
              <a:t>, емпириска формула;</a:t>
            </a:r>
            <a:endParaRPr lang="en-US" sz="1600" dirty="0" smtClean="0"/>
          </a:p>
          <a:p>
            <a:r>
              <a:rPr lang="en-US" sz="1600" dirty="0"/>
              <a:t>J</a:t>
            </a:r>
            <a:r>
              <a:rPr lang="en-US" sz="1600" dirty="0" smtClean="0"/>
              <a:t>.</a:t>
            </a:r>
            <a:r>
              <a:rPr lang="mk-MK" sz="1600" dirty="0" smtClean="0"/>
              <a:t>  Темпертура за складирање и чување;</a:t>
            </a:r>
            <a:endParaRPr lang="en-US" sz="1600" dirty="0" smtClean="0"/>
          </a:p>
          <a:p>
            <a:r>
              <a:rPr lang="en-US" sz="1600" dirty="0"/>
              <a:t>K</a:t>
            </a:r>
            <a:r>
              <a:rPr lang="en-US" sz="1600" dirty="0" smtClean="0"/>
              <a:t>.</a:t>
            </a:r>
            <a:r>
              <a:rPr lang="mk-MK" sz="1600" dirty="0" smtClean="0"/>
              <a:t> Бар код;</a:t>
            </a:r>
            <a:endParaRPr lang="en-US" sz="1600" dirty="0" smtClean="0"/>
          </a:p>
          <a:p>
            <a:r>
              <a:rPr lang="en-US" sz="1600" dirty="0"/>
              <a:t>L</a:t>
            </a:r>
            <a:r>
              <a:rPr lang="en-US" sz="1600" dirty="0" smtClean="0"/>
              <a:t>.</a:t>
            </a:r>
            <a:r>
              <a:rPr lang="mk-MK" sz="1600" dirty="0" smtClean="0"/>
              <a:t> Достапност на безбедноста листа </a:t>
            </a:r>
            <a:r>
              <a:rPr lang="en-US" sz="1600" dirty="0" smtClean="0"/>
              <a:t>(SDS)</a:t>
            </a:r>
            <a:r>
              <a:rPr lang="mk-MK" sz="1600" dirty="0" smtClean="0"/>
              <a:t>;</a:t>
            </a:r>
            <a:endParaRPr lang="en-US" sz="1600" dirty="0" smtClean="0"/>
          </a:p>
          <a:p>
            <a:r>
              <a:rPr lang="en-US" sz="1600" dirty="0"/>
              <a:t>M</a:t>
            </a:r>
            <a:r>
              <a:rPr lang="en-US" sz="1600" dirty="0" smtClean="0"/>
              <a:t>.</a:t>
            </a:r>
            <a:r>
              <a:rPr lang="mk-MK" sz="1600" dirty="0" smtClean="0"/>
              <a:t> Намена на производот;</a:t>
            </a:r>
          </a:p>
          <a:p>
            <a:r>
              <a:rPr lang="en-US" sz="1600" dirty="0" smtClean="0"/>
              <a:t>N.</a:t>
            </a:r>
            <a:r>
              <a:rPr lang="mk-MK" sz="1600" dirty="0" smtClean="0"/>
              <a:t> Информации за контакт;</a:t>
            </a:r>
            <a:r>
              <a:rPr lang="mk-MK" sz="16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sz="1600" dirty="0" smtClean="0"/>
              <a:t>O.</a:t>
            </a:r>
            <a:r>
              <a:rPr lang="mk-MK" sz="1600" b="1" dirty="0" smtClean="0">
                <a:solidFill>
                  <a:srgbClr val="FF0000"/>
                </a:solidFill>
              </a:rPr>
              <a:t> </a:t>
            </a:r>
            <a:r>
              <a:rPr lang="mk-MK" sz="1600" dirty="0" smtClean="0"/>
              <a:t>Земја на потекло.</a:t>
            </a:r>
            <a:r>
              <a:rPr lang="en-US" sz="1600" dirty="0" smtClean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6313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5" y="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mk-MK" sz="4000" dirty="0" smtClean="0"/>
              <a:t>Содржина на секундарните етикети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580" y="1268760"/>
            <a:ext cx="8229600" cy="3024336"/>
          </a:xfrm>
        </p:spPr>
        <p:txBody>
          <a:bodyPr>
            <a:normAutofit/>
          </a:bodyPr>
          <a:lstStyle/>
          <a:p>
            <a:r>
              <a:rPr lang="mk-MK" sz="2400" b="1" dirty="0" smtClean="0"/>
              <a:t>За привремена употреба</a:t>
            </a:r>
            <a:r>
              <a:rPr lang="mk-MK" sz="2400" dirty="0" smtClean="0"/>
              <a:t>:</a:t>
            </a:r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mk-MK" sz="1600" b="1" dirty="0" smtClean="0"/>
          </a:p>
          <a:p>
            <a:r>
              <a:rPr lang="mk-MK" sz="2400" b="1" dirty="0" smtClean="0"/>
              <a:t>За долготрајна употреба</a:t>
            </a:r>
            <a:r>
              <a:rPr lang="mk-MK" sz="2400" dirty="0" smtClean="0"/>
              <a:t>:</a:t>
            </a:r>
          </a:p>
          <a:p>
            <a:pPr marL="0" indent="0">
              <a:buNone/>
            </a:pPr>
            <a:r>
              <a:rPr lang="en-US" sz="2000" dirty="0" smtClean="0"/>
              <a:t>    </a:t>
            </a:r>
            <a:r>
              <a:rPr lang="mk-MK" sz="2000" dirty="0" smtClean="0"/>
              <a:t>мора да се стави етикета според </a:t>
            </a:r>
            <a:r>
              <a:rPr lang="en-US" sz="2000" dirty="0" smtClean="0"/>
              <a:t>GHS</a:t>
            </a:r>
            <a:r>
              <a:rPr lang="mk-MK" sz="2000" dirty="0" smtClean="0"/>
              <a:t> стандардите</a:t>
            </a:r>
            <a:endParaRPr lang="en-US" sz="2000" dirty="0" smtClean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059832" y="1905074"/>
            <a:ext cx="1859280" cy="8409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NaOH</a:t>
            </a: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= 2 mol/L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25.11.2015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mk-MK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Миха Буклески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755576" y="1767597"/>
            <a:ext cx="2047875" cy="112466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KMnO</a:t>
            </a:r>
            <a:r>
              <a:rPr lang="en-US" sz="1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mk-MK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калиум перманганат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(KMnO</a:t>
            </a:r>
            <a:r>
              <a:rPr lang="en-US" sz="1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= 95 %, </a:t>
            </a: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</a:t>
            </a: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12.5.2017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mk-MK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Миха Буклески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5436096" y="1767596"/>
            <a:ext cx="2943225" cy="12001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</a:t>
            </a:r>
            <a:r>
              <a:rPr lang="mk-MK" sz="1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Хемиско име (тривијално име)</a:t>
            </a:r>
            <a:r>
              <a:rPr lang="en-US" sz="1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</a:t>
            </a:r>
            <a:r>
              <a:rPr lang="mk-MK" sz="1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Информации за супстанцата (состав)</a:t>
            </a:r>
            <a:r>
              <a:rPr lang="en-US" sz="1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</a:t>
            </a:r>
            <a:r>
              <a:rPr lang="mk-MK" sz="1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Дата____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</a:t>
            </a:r>
            <a:r>
              <a:rPr lang="mk-MK" sz="1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Име на аналитичарот</a:t>
            </a:r>
            <a:r>
              <a:rPr lang="en-US" sz="11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1181" t="7208" r="3279" b="23113"/>
          <a:stretch/>
        </p:blipFill>
        <p:spPr>
          <a:xfrm>
            <a:off x="321507" y="4221088"/>
            <a:ext cx="4424767" cy="23762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765201" y="4209809"/>
            <a:ext cx="43559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mk-MK" dirty="0"/>
              <a:t>Основни информации според </a:t>
            </a:r>
            <a:r>
              <a:rPr lang="en-US" dirty="0"/>
              <a:t>GHS </a:t>
            </a:r>
            <a:r>
              <a:rPr lang="mk-MK" dirty="0"/>
              <a:t>означувањето</a:t>
            </a:r>
            <a:r>
              <a:rPr lang="mk-MK" dirty="0" smtClean="0"/>
              <a:t>:</a:t>
            </a:r>
          </a:p>
          <a:p>
            <a:pPr marL="342900" indent="-342900">
              <a:buFont typeface="+mj-lt"/>
              <a:buAutoNum type="arabicPeriod"/>
            </a:pPr>
            <a:r>
              <a:rPr lang="mk-MK" dirty="0" smtClean="0"/>
              <a:t>Хемиско име, </a:t>
            </a:r>
            <a:r>
              <a:rPr lang="en-US" dirty="0" smtClean="0"/>
              <a:t>CAS </a:t>
            </a:r>
            <a:r>
              <a:rPr lang="mk-MK" dirty="0" smtClean="0"/>
              <a:t>број</a:t>
            </a:r>
            <a:endParaRPr lang="en-US" dirty="0" smtClean="0"/>
          </a:p>
          <a:p>
            <a:pPr marL="342900" indent="-342900">
              <a:buFont typeface="+mj-lt"/>
              <a:buAutoNum type="arabicPeriod"/>
            </a:pPr>
            <a:r>
              <a:rPr lang="mk-MK" dirty="0" smtClean="0"/>
              <a:t>Укажување за опасност</a:t>
            </a:r>
          </a:p>
          <a:p>
            <a:pPr marL="342900" indent="-342900">
              <a:buFont typeface="+mj-lt"/>
              <a:buAutoNum type="arabicPeriod"/>
            </a:pPr>
            <a:r>
              <a:rPr lang="mk-MK" dirty="0" smtClean="0"/>
              <a:t>Опис на опасноста</a:t>
            </a:r>
          </a:p>
          <a:p>
            <a:pPr marL="342900" indent="-342900">
              <a:buFont typeface="+mj-lt"/>
              <a:buAutoNum type="arabicPeriod"/>
            </a:pPr>
            <a:r>
              <a:rPr lang="mk-MK" dirty="0" smtClean="0"/>
              <a:t>Укажување за претпазливост</a:t>
            </a:r>
          </a:p>
          <a:p>
            <a:pPr marL="342900" indent="-342900">
              <a:buFont typeface="+mj-lt"/>
              <a:buAutoNum type="arabicPeriod"/>
            </a:pPr>
            <a:r>
              <a:rPr lang="mk-MK" dirty="0" smtClean="0"/>
              <a:t>Информации за производителот</a:t>
            </a:r>
          </a:p>
          <a:p>
            <a:pPr marL="342900" indent="-342900">
              <a:buFont typeface="+mj-lt"/>
              <a:buAutoNum type="arabicPeriod"/>
            </a:pPr>
            <a:r>
              <a:rPr lang="mk-MK" dirty="0" smtClean="0"/>
              <a:t>Пиктограм, графички приказ за опасност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60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867" y="440668"/>
            <a:ext cx="8543292" cy="722344"/>
          </a:xfrm>
        </p:spPr>
        <p:txBody>
          <a:bodyPr>
            <a:noAutofit/>
          </a:bodyPr>
          <a:lstStyle/>
          <a:p>
            <a:r>
              <a:rPr lang="mk-MK" sz="4000" dirty="0" smtClean="0"/>
              <a:t>Хемиска компатибилност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8780"/>
            <a:ext cx="8229600" cy="1296144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mk-MK" sz="2400" dirty="0" smtClean="0"/>
              <a:t>состојба при која две или повеќе супстанци или материјали може да </a:t>
            </a:r>
            <a:r>
              <a:rPr lang="mk-MK" sz="2400" dirty="0" smtClean="0"/>
              <a:t>опстанат </a:t>
            </a:r>
            <a:r>
              <a:rPr lang="mk-MK" sz="2400" dirty="0" smtClean="0"/>
              <a:t>заедно (во меѓусебен контакт) без да настане хемиска реакција или физичка промена. </a:t>
            </a:r>
            <a:endParaRPr lang="en-US" sz="2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49788" y="2852936"/>
            <a:ext cx="8229600" cy="342038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mk-MK" sz="2400" dirty="0" smtClean="0"/>
              <a:t>Информации за хемиската компатибилност се важни: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mk-MK" sz="2400" dirty="0" smtClean="0"/>
              <a:t>За складирање и чување на хемикалиите,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mk-MK" sz="2400" dirty="0" smtClean="0"/>
              <a:t>При </a:t>
            </a:r>
            <a:r>
              <a:rPr lang="mk-MK" sz="2400" dirty="0"/>
              <a:t>и</a:t>
            </a:r>
            <a:r>
              <a:rPr lang="mk-MK" sz="2400" dirty="0" smtClean="0"/>
              <a:t>збор на правилна амбалажа за пакување,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mk-MK" sz="2400" dirty="0" smtClean="0"/>
              <a:t>Во случај на пожар, поплава или земјотрес,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mk-MK" sz="2400" dirty="0" smtClean="0"/>
              <a:t>Во случај на протекување од садот,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mk-MK" sz="2400" dirty="0" smtClean="0"/>
              <a:t>При кршење на садот... </a:t>
            </a:r>
          </a:p>
          <a:p>
            <a:pPr>
              <a:buFont typeface="Arial" panose="020B0604020202020204" pitchFamily="34" charset="0"/>
              <a:buChar char="•"/>
            </a:pPr>
            <a:endParaRPr lang="mk-MK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8130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040" y="-135396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mk-MK" dirty="0" smtClean="0"/>
              <a:t>Класи некомпатибилни супстанци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040" y="1268760"/>
            <a:ext cx="8229600" cy="5589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k-MK" dirty="0" smtClean="0"/>
              <a:t>Генерална класификација</a:t>
            </a:r>
            <a:endParaRPr lang="mk-MK" dirty="0"/>
          </a:p>
          <a:p>
            <a:pPr marL="0" indent="0">
              <a:buNone/>
            </a:pPr>
            <a:endParaRPr lang="mk-MK" dirty="0" smtClean="0"/>
          </a:p>
          <a:p>
            <a:pPr marL="0" indent="0">
              <a:buNone/>
            </a:pPr>
            <a:endParaRPr lang="mk-MK" dirty="0"/>
          </a:p>
          <a:p>
            <a:pPr marL="0" indent="0">
              <a:buNone/>
            </a:pPr>
            <a:endParaRPr lang="mk-MK" dirty="0" smtClean="0"/>
          </a:p>
          <a:p>
            <a:pPr marL="0" indent="0">
              <a:buNone/>
            </a:pPr>
            <a:endParaRPr lang="mk-MK" dirty="0"/>
          </a:p>
          <a:p>
            <a:pPr marL="0" indent="0">
              <a:buNone/>
            </a:pPr>
            <a:endParaRPr lang="mk-MK" dirty="0" smtClean="0"/>
          </a:p>
          <a:p>
            <a:pPr marL="0" indent="0">
              <a:buNone/>
            </a:pPr>
            <a:r>
              <a:rPr lang="mk-MK" dirty="0" smtClean="0"/>
              <a:t>Детална класификација:</a:t>
            </a:r>
          </a:p>
          <a:p>
            <a:pPr marL="0" indent="0">
              <a:buNone/>
            </a:pPr>
            <a:r>
              <a:rPr lang="en-US" dirty="0" smtClean="0"/>
              <a:t>Fisher Scientific Chemical Compatibility Charts</a:t>
            </a:r>
          </a:p>
          <a:p>
            <a:pPr marL="0" indent="0">
              <a:buNone/>
            </a:pPr>
            <a:endParaRPr lang="mk-MK" dirty="0" smtClean="0"/>
          </a:p>
          <a:p>
            <a:pPr marL="0" indent="0">
              <a:buNone/>
            </a:pPr>
            <a:r>
              <a:rPr lang="mk-MK" dirty="0" smtClean="0"/>
              <a:t>Садови за складирање:</a:t>
            </a:r>
            <a:endParaRPr lang="en-US" dirty="0"/>
          </a:p>
          <a:p>
            <a:pPr marL="0" indent="0">
              <a:buNone/>
            </a:pPr>
            <a:r>
              <a:rPr lang="en-US" sz="2000" dirty="0" smtClean="0"/>
              <a:t>www.graco.com/content/dam/graco/ipd/literature/misc/chemical-compatibility-guide/Graco_ChemCompGuideEN-B.pdf</a:t>
            </a:r>
            <a:endParaRPr lang="en-US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29240"/>
              </p:ext>
            </p:extLst>
          </p:nvPr>
        </p:nvGraphicFramePr>
        <p:xfrm>
          <a:off x="440040" y="1808820"/>
          <a:ext cx="6096000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mk-MK" dirty="0" smtClean="0"/>
                        <a:t>Киселини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k-MK" dirty="0" smtClean="0"/>
                        <a:t>Бази</a:t>
                      </a:r>
                      <a:r>
                        <a:rPr lang="mk-MK" baseline="0" dirty="0" smtClean="0"/>
                        <a:t>, реактивни метали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mk-MK" dirty="0" smtClean="0"/>
                        <a:t>Оксидациони средства:</a:t>
                      </a:r>
                    </a:p>
                    <a:p>
                      <a:r>
                        <a:rPr lang="en-US" dirty="0" smtClean="0"/>
                        <a:t>Cr</a:t>
                      </a:r>
                      <a:r>
                        <a:rPr lang="en-US" baseline="0" dirty="0" smtClean="0"/>
                        <a:t>O</a:t>
                      </a:r>
                      <a:r>
                        <a:rPr lang="en-US" baseline="-25000" dirty="0" smtClean="0"/>
                        <a:t>4</a:t>
                      </a:r>
                      <a:r>
                        <a:rPr lang="en-US" baseline="30000" dirty="0" smtClean="0"/>
                        <a:t>2–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dirty="0" smtClean="0"/>
                        <a:t>Cr</a:t>
                      </a:r>
                      <a:r>
                        <a:rPr lang="en-US" baseline="-25000" dirty="0" smtClean="0"/>
                        <a:t>2</a:t>
                      </a:r>
                      <a:r>
                        <a:rPr lang="en-US" baseline="0" dirty="0" smtClean="0"/>
                        <a:t>O</a:t>
                      </a:r>
                      <a:r>
                        <a:rPr lang="en-US" baseline="-25000" dirty="0" smtClean="0"/>
                        <a:t>7</a:t>
                      </a:r>
                      <a:r>
                        <a:rPr lang="en-US" baseline="30000" dirty="0" smtClean="0"/>
                        <a:t>2–</a:t>
                      </a:r>
                      <a:r>
                        <a:rPr lang="en-US" baseline="0" dirty="0" smtClean="0"/>
                        <a:t>, CrO</a:t>
                      </a:r>
                      <a:r>
                        <a:rPr lang="en-US" baseline="-25000" dirty="0" smtClean="0"/>
                        <a:t>3</a:t>
                      </a:r>
                      <a:r>
                        <a:rPr lang="en-US" baseline="0" dirty="0" smtClean="0"/>
                        <a:t>, ClO</a:t>
                      </a:r>
                      <a:r>
                        <a:rPr lang="en-US" baseline="-25000" dirty="0" smtClean="0"/>
                        <a:t>3</a:t>
                      </a:r>
                      <a:r>
                        <a:rPr lang="en-US" baseline="30000" dirty="0" smtClean="0"/>
                        <a:t>–</a:t>
                      </a:r>
                      <a:r>
                        <a:rPr lang="en-US" baseline="0" dirty="0" smtClean="0"/>
                        <a:t>, ClO</a:t>
                      </a:r>
                      <a:r>
                        <a:rPr lang="en-US" baseline="-25000" dirty="0" smtClean="0"/>
                        <a:t>4</a:t>
                      </a:r>
                      <a:r>
                        <a:rPr lang="en-US" baseline="30000" dirty="0" smtClean="0"/>
                        <a:t>–</a:t>
                      </a:r>
                      <a:r>
                        <a:rPr lang="en-US" baseline="0" dirty="0" smtClean="0"/>
                        <a:t>, HClO</a:t>
                      </a:r>
                      <a:r>
                        <a:rPr lang="en-US" baseline="-25000" dirty="0" smtClean="0"/>
                        <a:t>4</a:t>
                      </a:r>
                      <a:r>
                        <a:rPr lang="en-US" baseline="0" dirty="0" smtClean="0"/>
                        <a:t>, O</a:t>
                      </a:r>
                      <a:r>
                        <a:rPr lang="en-US" baseline="-25000" dirty="0" smtClean="0"/>
                        <a:t>2</a:t>
                      </a:r>
                      <a:r>
                        <a:rPr lang="en-US" baseline="30000" dirty="0" smtClean="0"/>
                        <a:t>2–</a:t>
                      </a:r>
                      <a:r>
                        <a:rPr lang="en-US" baseline="0" dirty="0" smtClean="0"/>
                        <a:t>, S</a:t>
                      </a:r>
                      <a:r>
                        <a:rPr lang="en-US" baseline="-25000" dirty="0" smtClean="0"/>
                        <a:t>2</a:t>
                      </a:r>
                      <a:r>
                        <a:rPr lang="en-US" baseline="0" dirty="0" smtClean="0"/>
                        <a:t>O</a:t>
                      </a:r>
                      <a:r>
                        <a:rPr lang="en-US" baseline="-25000" dirty="0" smtClean="0"/>
                        <a:t>5</a:t>
                      </a:r>
                      <a:r>
                        <a:rPr lang="en-US" baseline="30000" dirty="0" smtClean="0"/>
                        <a:t>2–</a:t>
                      </a:r>
                      <a:r>
                        <a:rPr lang="en-US" baseline="0" dirty="0" smtClean="0"/>
                        <a:t>, MnO</a:t>
                      </a:r>
                      <a:r>
                        <a:rPr lang="en-US" baseline="-25000" dirty="0" smtClean="0"/>
                        <a:t>4</a:t>
                      </a:r>
                      <a:r>
                        <a:rPr lang="en-US" baseline="30000" dirty="0" smtClean="0"/>
                        <a:t>–</a:t>
                      </a:r>
                      <a:r>
                        <a:rPr lang="en-US" baseline="0" dirty="0" smtClean="0"/>
                        <a:t>, NO</a:t>
                      </a:r>
                      <a:r>
                        <a:rPr lang="en-US" baseline="-25000" dirty="0" smtClean="0"/>
                        <a:t>3</a:t>
                      </a:r>
                      <a:r>
                        <a:rPr lang="en-US" baseline="30000" dirty="0" smtClean="0"/>
                        <a:t>–</a:t>
                      </a:r>
                      <a:r>
                        <a:rPr lang="en-US" baseline="0" dirty="0" smtClean="0"/>
                        <a:t>, HNO</a:t>
                      </a:r>
                      <a:r>
                        <a:rPr lang="en-US" baseline="-25000" dirty="0" smtClean="0"/>
                        <a:t>3</a:t>
                      </a:r>
                      <a:r>
                        <a:rPr lang="en-US" baseline="0" dirty="0" smtClean="0"/>
                        <a:t> … </a:t>
                      </a:r>
                      <a:endParaRPr lang="en-US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k-MK" dirty="0" smtClean="0"/>
                        <a:t>Редукциони средства</a:t>
                      </a:r>
                      <a:r>
                        <a:rPr lang="en-US" dirty="0" smtClean="0"/>
                        <a:t>:</a:t>
                      </a:r>
                    </a:p>
                    <a:p>
                      <a:r>
                        <a:rPr lang="mk-MK" dirty="0" smtClean="0"/>
                        <a:t>Хидразини, хидроксиламини, амонијак, нитрити, </a:t>
                      </a:r>
                    </a:p>
                    <a:p>
                      <a:r>
                        <a:rPr lang="en-US" dirty="0" smtClean="0"/>
                        <a:t>C,</a:t>
                      </a:r>
                      <a:r>
                        <a:rPr lang="en-US" baseline="0" dirty="0" smtClean="0"/>
                        <a:t> Si, P, S, </a:t>
                      </a:r>
                      <a:r>
                        <a:rPr lang="mk-MK" baseline="0" dirty="0" smtClean="0"/>
                        <a:t>метали, метални хидриди.</a:t>
                      </a:r>
                      <a:r>
                        <a:rPr lang="mk-MK" dirty="0" smtClean="0"/>
                        <a:t> 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618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0344624"/>
              </p:ext>
            </p:extLst>
          </p:nvPr>
        </p:nvGraphicFramePr>
        <p:xfrm>
          <a:off x="13" y="0"/>
          <a:ext cx="9143986" cy="67110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7608"/>
                <a:gridCol w="2738082"/>
                <a:gridCol w="261808"/>
                <a:gridCol w="261808"/>
                <a:gridCol w="262647"/>
                <a:gridCol w="261808"/>
                <a:gridCol w="261808"/>
                <a:gridCol w="262647"/>
                <a:gridCol w="261808"/>
                <a:gridCol w="261808"/>
                <a:gridCol w="262647"/>
                <a:gridCol w="261808"/>
                <a:gridCol w="261808"/>
                <a:gridCol w="262647"/>
                <a:gridCol w="261808"/>
                <a:gridCol w="261808"/>
                <a:gridCol w="262647"/>
                <a:gridCol w="261808"/>
                <a:gridCol w="261808"/>
                <a:gridCol w="262647"/>
                <a:gridCol w="261808"/>
                <a:gridCol w="261808"/>
                <a:gridCol w="262647"/>
                <a:gridCol w="261808"/>
                <a:gridCol w="262647"/>
              </a:tblGrid>
              <a:tr h="402727"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3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4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5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6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7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8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9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10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11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12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13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14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15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16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17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18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19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20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21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22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  <a:tc>
                  <a:txBody>
                    <a:bodyPr/>
                    <a:lstStyle/>
                    <a:p>
                      <a:pPr marL="27305" marR="7302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23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vert="vert270"/>
                </a:tc>
              </a:tr>
              <a:tr h="139123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k-MK" sz="2800" dirty="0" smtClean="0"/>
                        <a:t>Подетална класификација</a:t>
                      </a:r>
                      <a:endParaRPr lang="en-US" sz="2800" dirty="0" smtClean="0"/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Неоргански кис.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2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Органски кис.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3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Бази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 anchor="ctr"/>
                </a:tc>
                <a:tc rowSpan="4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Амини и аминоалкохоли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5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Халогенирани деривати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6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100" dirty="0">
                          <a:effectLst/>
                        </a:rPr>
                        <a:t>Алкохоли, гликоли и гликол етери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7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Алдехиди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8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Кетони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9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Заситени јаглеводороди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10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Ароматични јаглеводороди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11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Алкени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12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Петролеуми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13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Естери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14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Мономери и полимеризабилни естери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15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Феноли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16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Алкилен оксиди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17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Цијанохидрини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18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Нитрили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19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Амонијак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20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Халогени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21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Етери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22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Фосфор, елементарен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  <a:tc rowSpan="23">
                  <a:txBody>
                    <a:bodyPr/>
                    <a:lstStyle/>
                    <a:p>
                      <a:pPr marL="71755" marR="717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Сулфур, стопен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73025" marT="0" marB="0" vert="vert270"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Неоргански кис.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Органски кис.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3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Бази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4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Амини и аминоалкохоли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5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Халогенирани деривати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6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Алкохоли, гликоли и гликол етери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7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Алдехиди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8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Кетони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9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Заситени јаглеводороди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10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Ароматични јаглеводороди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830" marR="0" marT="0" marB="0" vert="vert27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11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Алкени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12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Петролеуми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13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Естери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673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14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100" dirty="0">
                          <a:effectLst/>
                        </a:rPr>
                        <a:t>Мономери и полимеризабилни естери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15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Феноли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16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Алкилен оксиди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17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Цијанохидрини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18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Нитрили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19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Амонијак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20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Халогени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21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Етери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22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Фосфор, елементарен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23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Сулфур, стопен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2021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24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Анхидриди на кис.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7302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sym typeface="Wingdings" panose="05000000000000000000" pitchFamily="2" charset="2"/>
                        </a:rPr>
                        <a:t>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k-MK" sz="12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6143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pPr algn="ctr"/>
            <a:r>
              <a:rPr lang="mk-MK" dirty="0" smtClean="0"/>
              <a:t>Органолептички својства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33465"/>
            <a:ext cx="8434104" cy="31683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mk-MK" sz="2400" dirty="0" smtClean="0"/>
              <a:t>Боја, мирис и вкус</a:t>
            </a:r>
          </a:p>
          <a:p>
            <a:pPr marL="0" indent="0">
              <a:buNone/>
            </a:pPr>
            <a:r>
              <a:rPr lang="mk-MK" sz="2400" dirty="0" smtClean="0"/>
              <a:t>Ниту една супстанца во хемиската лабораторија не смее да се </a:t>
            </a:r>
            <a:r>
              <a:rPr lang="mk-MK" sz="2400" dirty="0" smtClean="0">
                <a:solidFill>
                  <a:srgbClr val="FF0000"/>
                </a:solidFill>
              </a:rPr>
              <a:t>вкусува</a:t>
            </a:r>
            <a:r>
              <a:rPr lang="mk-MK" sz="2400" dirty="0" smtClean="0"/>
              <a:t> дури и да се работи за безопасни хемикалии! </a:t>
            </a:r>
          </a:p>
          <a:p>
            <a:pPr marL="0" indent="0">
              <a:buNone/>
            </a:pPr>
            <a:endParaRPr lang="mk-MK" sz="1200" dirty="0" smtClean="0"/>
          </a:p>
          <a:p>
            <a:pPr marL="0" indent="0">
              <a:buNone/>
            </a:pPr>
            <a:r>
              <a:rPr lang="mk-MK" sz="2400" dirty="0" smtClean="0"/>
              <a:t>При испитување на мирисот, не смее да се наведнувате директно над садот и да вдишувате. Треба со благи замавнувања со раката да го придвижите мирисот до носот.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308" t="26462" r="5347" b="8462"/>
          <a:stretch/>
        </p:blipFill>
        <p:spPr>
          <a:xfrm>
            <a:off x="611560" y="4293096"/>
            <a:ext cx="4536504" cy="24507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36096" y="4725144"/>
            <a:ext cx="3707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k-MK" dirty="0" smtClean="0"/>
              <a:t>Непријатниот мирис не е сигурен доказ за опасност.</a:t>
            </a:r>
          </a:p>
          <a:p>
            <a:r>
              <a:rPr lang="mk-MK" dirty="0" smtClean="0"/>
              <a:t>Пријатниот мирис или немањето мирис, не укажува на безопасни хемикалии.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084504" y="4191271"/>
            <a:ext cx="97499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8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US" sz="8800" dirty="0">
              <a:solidFill>
                <a:srgbClr val="00B05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21961" y="4071923"/>
            <a:ext cx="90120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47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046" y="518664"/>
            <a:ext cx="8229600" cy="794352"/>
          </a:xfrm>
        </p:spPr>
        <p:txBody>
          <a:bodyPr>
            <a:normAutofit fontScale="90000"/>
          </a:bodyPr>
          <a:lstStyle/>
          <a:p>
            <a:r>
              <a:rPr lang="mk-MK" dirty="0" smtClean="0"/>
              <a:t>Отрови со пријатен мирис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867" y="1609319"/>
            <a:ext cx="8688718" cy="4644516"/>
          </a:xfrm>
        </p:spPr>
        <p:txBody>
          <a:bodyPr>
            <a:normAutofit lnSpcReduction="10000"/>
          </a:bodyPr>
          <a:lstStyle/>
          <a:p>
            <a:r>
              <a:rPr lang="mk-MK" dirty="0" smtClean="0"/>
              <a:t>Етилен оксид</a:t>
            </a:r>
            <a:r>
              <a:rPr lang="en-US" dirty="0"/>
              <a:t> </a:t>
            </a:r>
            <a:r>
              <a:rPr lang="en-US" dirty="0" smtClean="0"/>
              <a:t>– </a:t>
            </a:r>
            <a:r>
              <a:rPr lang="mk-MK" dirty="0" smtClean="0"/>
              <a:t>слабо сладок мирис,</a:t>
            </a:r>
          </a:p>
          <a:p>
            <a:pPr marL="0" indent="0">
              <a:buNone/>
            </a:pPr>
            <a:endParaRPr lang="mk-MK" dirty="0" smtClean="0"/>
          </a:p>
          <a:p>
            <a:r>
              <a:rPr lang="mk-MK" dirty="0" smtClean="0"/>
              <a:t>Цијановодород – сладок мирис, 	</a:t>
            </a:r>
            <a:r>
              <a:rPr lang="en-US" dirty="0" smtClean="0"/>
              <a:t>HCN</a:t>
            </a:r>
            <a:endParaRPr lang="mk-MK" dirty="0" smtClean="0"/>
          </a:p>
          <a:p>
            <a:endParaRPr lang="en-US" dirty="0" smtClean="0"/>
          </a:p>
          <a:p>
            <a:r>
              <a:rPr lang="mk-MK" dirty="0" smtClean="0"/>
              <a:t>Бромобензил цијанид – киселкасто овошје, </a:t>
            </a:r>
          </a:p>
          <a:p>
            <a:endParaRPr lang="mk-MK" dirty="0" smtClean="0"/>
          </a:p>
          <a:p>
            <a:r>
              <a:rPr lang="mk-MK" dirty="0" smtClean="0"/>
              <a:t>Хлороацетофенон – цвет на јаболкница, </a:t>
            </a:r>
          </a:p>
          <a:p>
            <a:endParaRPr lang="mk-MK" dirty="0" smtClean="0"/>
          </a:p>
          <a:p>
            <a:r>
              <a:rPr lang="mk-MK" dirty="0" smtClean="0"/>
              <a:t>Табун: </a:t>
            </a:r>
            <a:r>
              <a:rPr lang="en-US" dirty="0" smtClean="0"/>
              <a:t>(</a:t>
            </a:r>
            <a:r>
              <a:rPr lang="en-US" i="1" dirty="0" smtClean="0"/>
              <a:t>RS</a:t>
            </a:r>
            <a:r>
              <a:rPr lang="en-US" dirty="0" smtClean="0"/>
              <a:t>)-</a:t>
            </a:r>
            <a:r>
              <a:rPr lang="mk-MK" dirty="0" smtClean="0"/>
              <a:t>етил</a:t>
            </a:r>
            <a:r>
              <a:rPr lang="en-US" dirty="0"/>
              <a:t> </a:t>
            </a:r>
            <a:r>
              <a:rPr lang="en-US" i="1" dirty="0" smtClean="0"/>
              <a:t>N</a:t>
            </a:r>
            <a:r>
              <a:rPr lang="en-US" dirty="0" smtClean="0"/>
              <a:t>,</a:t>
            </a:r>
            <a:r>
              <a:rPr lang="en-US" i="1" dirty="0" smtClean="0"/>
              <a:t>N</a:t>
            </a:r>
            <a:r>
              <a:rPr lang="en-US" dirty="0" smtClean="0"/>
              <a:t>-</a:t>
            </a:r>
            <a:r>
              <a:rPr lang="mk-MK" dirty="0" smtClean="0"/>
              <a:t>диметилфосфорамидоцијанидат – бадем, овошје,</a:t>
            </a:r>
          </a:p>
        </p:txBody>
      </p:sp>
      <p:pic>
        <p:nvPicPr>
          <p:cNvPr id="1026" name="Picture 2" descr="Ethylene oxide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180" y="1517705"/>
            <a:ext cx="644432" cy="71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2-bromo-2-phenylacetonitrile-2D-skelet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767" y="2598118"/>
            <a:ext cx="986082" cy="1244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keletal formul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821" y="4027335"/>
            <a:ext cx="1274987" cy="913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abun-2D-skeletal-by-AHRL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293" y="5644842"/>
            <a:ext cx="1252292" cy="1213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9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830356"/>
          </a:xfrm>
        </p:spPr>
        <p:txBody>
          <a:bodyPr/>
          <a:lstStyle/>
          <a:p>
            <a:r>
              <a:rPr lang="mk-MK" dirty="0" smtClean="0"/>
              <a:t>Отрови со сладок вкус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k-MK" dirty="0" smtClean="0"/>
              <a:t>Олово(</a:t>
            </a:r>
            <a:r>
              <a:rPr lang="en-US" dirty="0" smtClean="0"/>
              <a:t>II)</a:t>
            </a:r>
            <a:r>
              <a:rPr lang="mk-MK" dirty="0" smtClean="0"/>
              <a:t> ацетат, </a:t>
            </a:r>
            <a:r>
              <a:rPr lang="en-US" dirty="0" smtClean="0"/>
              <a:t>Pb</a:t>
            </a:r>
            <a:r>
              <a:rPr lang="en-US" dirty="0" smtClean="0"/>
              <a:t>(CH</a:t>
            </a:r>
            <a:r>
              <a:rPr lang="en-US" baseline="-25000" dirty="0" smtClean="0"/>
              <a:t>3</a:t>
            </a:r>
            <a:r>
              <a:rPr lang="en-US" dirty="0" smtClean="0"/>
              <a:t>COO)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endParaRPr lang="mk-MK" dirty="0" smtClean="0"/>
          </a:p>
          <a:p>
            <a:endParaRPr lang="mk-MK" dirty="0"/>
          </a:p>
          <a:p>
            <a:r>
              <a:rPr lang="mk-MK" dirty="0" smtClean="0"/>
              <a:t>Етилен гликол 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2050" name="Picture 2" descr="Wireframe model of ethylene glyc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899" y="2708920"/>
            <a:ext cx="2111969" cy="51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36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532" y="224644"/>
            <a:ext cx="8686800" cy="1143000"/>
          </a:xfrm>
        </p:spPr>
        <p:txBody>
          <a:bodyPr>
            <a:noAutofit/>
          </a:bodyPr>
          <a:lstStyle/>
          <a:p>
            <a:pPr algn="ctr"/>
            <a:r>
              <a:rPr lang="mk-MK" sz="5400" dirty="0" smtClean="0"/>
              <a:t>Лабораториски отпад</a:t>
            </a:r>
            <a:endParaRPr lang="en-US" sz="5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64804"/>
            <a:ext cx="8589132" cy="4389120"/>
          </a:xfrm>
        </p:spPr>
        <p:txBody>
          <a:bodyPr/>
          <a:lstStyle/>
          <a:p>
            <a:r>
              <a:rPr lang="mk-MK" b="1" dirty="0" smtClean="0">
                <a:solidFill>
                  <a:srgbClr val="FF0000"/>
                </a:solidFill>
              </a:rPr>
              <a:t>Течен</a:t>
            </a:r>
            <a:r>
              <a:rPr lang="mk-MK" dirty="0" smtClean="0"/>
              <a:t> хемиски отпад (органски растворувачи, водни раствори, масла);</a:t>
            </a:r>
          </a:p>
          <a:p>
            <a:endParaRPr lang="mk-MK" dirty="0" smtClean="0"/>
          </a:p>
          <a:p>
            <a:r>
              <a:rPr lang="mk-MK" b="1" dirty="0" smtClean="0">
                <a:solidFill>
                  <a:srgbClr val="FF0000"/>
                </a:solidFill>
              </a:rPr>
              <a:t>Цврст</a:t>
            </a:r>
            <a:r>
              <a:rPr lang="mk-MK" dirty="0" smtClean="0"/>
              <a:t> хемиски отпад (цврсти хемикалии, силика гел за хроматографија, контаминирана хартија, ракавици, стакло и стаклен крш, ...);</a:t>
            </a:r>
          </a:p>
          <a:p>
            <a:endParaRPr lang="mk-MK" dirty="0" smtClean="0"/>
          </a:p>
          <a:p>
            <a:r>
              <a:rPr lang="mk-MK" dirty="0" smtClean="0"/>
              <a:t>Отпадни </a:t>
            </a:r>
            <a:r>
              <a:rPr lang="mk-MK" b="1" dirty="0" smtClean="0">
                <a:solidFill>
                  <a:srgbClr val="FF0000"/>
                </a:solidFill>
              </a:rPr>
              <a:t>гасови</a:t>
            </a:r>
            <a:r>
              <a:rPr lang="mk-MK" dirty="0" smtClean="0"/>
              <a:t> (најчесто се филтрираат испусните гасови од дигестрите и системите за вентилација).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99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567" y="116632"/>
            <a:ext cx="8229600" cy="1143000"/>
          </a:xfrm>
        </p:spPr>
        <p:txBody>
          <a:bodyPr>
            <a:noAutofit/>
          </a:bodyPr>
          <a:lstStyle/>
          <a:p>
            <a:r>
              <a:rPr lang="mk-MK" sz="4400" dirty="0" smtClean="0"/>
              <a:t>Течен хемиски отпад (органски)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6772"/>
            <a:ext cx="8640960" cy="5400600"/>
          </a:xfrm>
        </p:spPr>
        <p:txBody>
          <a:bodyPr>
            <a:normAutofit lnSpcReduction="10000"/>
          </a:bodyPr>
          <a:lstStyle/>
          <a:p>
            <a:r>
              <a:rPr lang="mk-MK" dirty="0" smtClean="0"/>
              <a:t>Органски отпад – </a:t>
            </a:r>
            <a:r>
              <a:rPr lang="mk-MK" b="1" dirty="0" smtClean="0"/>
              <a:t>Феноли</a:t>
            </a:r>
          </a:p>
          <a:p>
            <a:pPr marL="0" indent="0">
              <a:buNone/>
            </a:pPr>
            <a:r>
              <a:rPr lang="mk-MK" sz="2000" dirty="0" smtClean="0"/>
              <a:t>(раствори кои содржат фенол и фенолни смеси, како фенол и киселини, фенол и хлороформ, итн.)</a:t>
            </a:r>
            <a:endParaRPr lang="mk-MK" dirty="0" smtClean="0"/>
          </a:p>
          <a:p>
            <a:r>
              <a:rPr lang="mk-MK" dirty="0" smtClean="0"/>
              <a:t>Органски отпад –</a:t>
            </a:r>
            <a:r>
              <a:rPr lang="mk-MK" b="1" dirty="0" smtClean="0"/>
              <a:t> Халогениран</a:t>
            </a:r>
          </a:p>
          <a:p>
            <a:pPr marL="0" indent="0">
              <a:buNone/>
            </a:pPr>
            <a:r>
              <a:rPr lang="mk-MK" sz="2000" dirty="0" smtClean="0"/>
              <a:t>(било кои халогени растворувачи и соединенија, освен оние кои содржат фенол)</a:t>
            </a:r>
            <a:endParaRPr lang="mk-MK" sz="2000" b="1" dirty="0" smtClean="0"/>
          </a:p>
          <a:p>
            <a:r>
              <a:rPr lang="mk-MK" dirty="0" smtClean="0"/>
              <a:t>Органски </a:t>
            </a:r>
            <a:r>
              <a:rPr lang="mk-MK" dirty="0"/>
              <a:t>отпад </a:t>
            </a:r>
            <a:r>
              <a:rPr lang="mk-MK" dirty="0" smtClean="0"/>
              <a:t>– </a:t>
            </a:r>
            <a:r>
              <a:rPr lang="mk-MK" b="1" dirty="0" smtClean="0"/>
              <a:t>Корозивен</a:t>
            </a:r>
            <a:endParaRPr lang="mk-MK" b="1" dirty="0"/>
          </a:p>
          <a:p>
            <a:pPr marL="0" indent="0">
              <a:buNone/>
            </a:pPr>
            <a:r>
              <a:rPr lang="mk-MK" sz="2000" dirty="0" smtClean="0"/>
              <a:t>(смеси од нехалогенирани растворувачи и киселини, органски киселини како оцетна, трихлорооцетна и анхидрид на оцетна киселина)</a:t>
            </a:r>
          </a:p>
          <a:p>
            <a:r>
              <a:rPr lang="mk-MK" dirty="0"/>
              <a:t>Органски отпад –</a:t>
            </a:r>
            <a:r>
              <a:rPr lang="mk-MK" b="1" dirty="0"/>
              <a:t> </a:t>
            </a:r>
            <a:r>
              <a:rPr lang="mk-MK" b="1" dirty="0" smtClean="0"/>
              <a:t>Нехалогениран и Вода</a:t>
            </a:r>
            <a:endParaRPr lang="mk-MK" b="1" dirty="0"/>
          </a:p>
          <a:p>
            <a:pPr marL="0" indent="0">
              <a:buNone/>
            </a:pPr>
            <a:r>
              <a:rPr lang="mk-MK" sz="2000" dirty="0" smtClean="0"/>
              <a:t>(смеси од нехалогенирани растворувачи и вода каде водата е застапена со најмалку 20 %)</a:t>
            </a:r>
            <a:endParaRPr lang="mk-MK" sz="2000" b="1" dirty="0"/>
          </a:p>
          <a:p>
            <a:r>
              <a:rPr lang="mk-MK" dirty="0" smtClean="0"/>
              <a:t>Органски </a:t>
            </a:r>
            <a:r>
              <a:rPr lang="mk-MK" dirty="0"/>
              <a:t>отпад –</a:t>
            </a:r>
            <a:r>
              <a:rPr lang="mk-MK" b="1" dirty="0"/>
              <a:t> Нехалогениран</a:t>
            </a:r>
          </a:p>
          <a:p>
            <a:pPr marL="0" indent="0">
              <a:buNone/>
            </a:pPr>
            <a:r>
              <a:rPr lang="mk-MK" sz="2000" dirty="0"/>
              <a:t>(било кои </a:t>
            </a:r>
            <a:r>
              <a:rPr lang="mk-MK" sz="2000" dirty="0" smtClean="0"/>
              <a:t>нехалогени </a:t>
            </a:r>
            <a:r>
              <a:rPr lang="mk-MK" sz="2000" dirty="0"/>
              <a:t>растворувачи и соединенија, </a:t>
            </a:r>
            <a:r>
              <a:rPr lang="mk-MK" sz="2000" dirty="0" smtClean="0"/>
              <a:t>каде уделот на вода е под 20 %)</a:t>
            </a:r>
            <a:endParaRPr lang="mk-MK" sz="2000" b="1" dirty="0"/>
          </a:p>
          <a:p>
            <a:pPr marL="0" indent="0">
              <a:buNone/>
            </a:pPr>
            <a:endParaRPr lang="mk-MK" sz="2000" dirty="0" smtClean="0"/>
          </a:p>
          <a:p>
            <a:pPr marL="0" indent="0">
              <a:buNone/>
            </a:pPr>
            <a:endParaRPr lang="mk-MK" sz="2200" b="1" dirty="0"/>
          </a:p>
          <a:p>
            <a:endParaRPr lang="mk-MK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8824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567" y="116632"/>
            <a:ext cx="8229600" cy="1143000"/>
          </a:xfrm>
        </p:spPr>
        <p:txBody>
          <a:bodyPr>
            <a:noAutofit/>
          </a:bodyPr>
          <a:lstStyle/>
          <a:p>
            <a:r>
              <a:rPr lang="mk-MK" sz="4400" dirty="0" smtClean="0"/>
              <a:t>Течен хемиски отпад (неоргански)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71498"/>
            <a:ext cx="8640960" cy="5400600"/>
          </a:xfrm>
        </p:spPr>
        <p:txBody>
          <a:bodyPr>
            <a:normAutofit lnSpcReduction="10000"/>
          </a:bodyPr>
          <a:lstStyle/>
          <a:p>
            <a:r>
              <a:rPr lang="mk-MK" dirty="0" smtClean="0"/>
              <a:t>Неоргански отпад – </a:t>
            </a:r>
            <a:r>
              <a:rPr lang="mk-MK" b="1" dirty="0" smtClean="0"/>
              <a:t>Киселини</a:t>
            </a:r>
          </a:p>
          <a:p>
            <a:pPr marL="0" indent="0">
              <a:buNone/>
            </a:pPr>
            <a:r>
              <a:rPr lang="mk-MK" sz="2000" dirty="0" smtClean="0"/>
              <a:t>(</a:t>
            </a:r>
            <a:r>
              <a:rPr lang="en-US" sz="2000" dirty="0" smtClean="0"/>
              <a:t>HCl</a:t>
            </a:r>
            <a:r>
              <a:rPr lang="en-US" sz="2000" dirty="0" smtClean="0"/>
              <a:t>, H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SO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, HNO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, HF, …</a:t>
            </a:r>
            <a:r>
              <a:rPr lang="mk-MK" sz="2000" dirty="0" smtClean="0"/>
              <a:t>)</a:t>
            </a:r>
            <a:endParaRPr lang="mk-MK" dirty="0" smtClean="0"/>
          </a:p>
          <a:p>
            <a:r>
              <a:rPr lang="mk-MK" dirty="0" smtClean="0"/>
              <a:t>Неоргански отпад –</a:t>
            </a:r>
            <a:r>
              <a:rPr lang="mk-MK" b="1" dirty="0" smtClean="0"/>
              <a:t> Смеси со киселини</a:t>
            </a:r>
          </a:p>
          <a:p>
            <a:pPr marL="0" indent="0">
              <a:buNone/>
            </a:pPr>
            <a:r>
              <a:rPr lang="mk-MK" sz="2000" dirty="0" smtClean="0"/>
              <a:t>(</a:t>
            </a:r>
            <a:r>
              <a:rPr lang="en-US" sz="2000" dirty="0" smtClean="0"/>
              <a:t>FeCl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, AlCl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, Hg</a:t>
            </a:r>
            <a:r>
              <a:rPr lang="en-US" sz="2000" baseline="30000" dirty="0" smtClean="0"/>
              <a:t>2+/1+</a:t>
            </a:r>
            <a:r>
              <a:rPr lang="en-US" sz="2000" dirty="0" smtClean="0"/>
              <a:t>, </a:t>
            </a:r>
            <a:r>
              <a:rPr lang="mk-MK" sz="2000" dirty="0" smtClean="0"/>
              <a:t>други неоргански соединеија растворени во киселини)</a:t>
            </a:r>
            <a:endParaRPr lang="mk-MK" sz="2000" b="1" dirty="0" smtClean="0"/>
          </a:p>
          <a:p>
            <a:r>
              <a:rPr lang="mk-MK" dirty="0" smtClean="0"/>
              <a:t>Неоргански </a:t>
            </a:r>
            <a:r>
              <a:rPr lang="mk-MK" dirty="0"/>
              <a:t>отпад </a:t>
            </a:r>
            <a:r>
              <a:rPr lang="mk-MK" dirty="0" smtClean="0"/>
              <a:t>– </a:t>
            </a:r>
            <a:r>
              <a:rPr lang="mk-MK" b="1" dirty="0" smtClean="0"/>
              <a:t>Бази</a:t>
            </a:r>
            <a:endParaRPr lang="mk-MK" b="1" dirty="0"/>
          </a:p>
          <a:p>
            <a:pPr marL="0" indent="0">
              <a:buNone/>
            </a:pPr>
            <a:r>
              <a:rPr lang="mk-MK" sz="2000" dirty="0" smtClean="0"/>
              <a:t>(хидроксиди, бази, фосфати, амонијак)</a:t>
            </a:r>
          </a:p>
          <a:p>
            <a:r>
              <a:rPr lang="mk-MK" dirty="0" smtClean="0"/>
              <a:t>Неоргански </a:t>
            </a:r>
            <a:r>
              <a:rPr lang="mk-MK" dirty="0"/>
              <a:t>отпад –</a:t>
            </a:r>
            <a:r>
              <a:rPr lang="mk-MK" b="1" dirty="0"/>
              <a:t> </a:t>
            </a:r>
            <a:r>
              <a:rPr lang="mk-MK" b="1" dirty="0" smtClean="0"/>
              <a:t>Оксидациони средства</a:t>
            </a:r>
            <a:endParaRPr lang="mk-MK" b="1" dirty="0"/>
          </a:p>
          <a:p>
            <a:pPr marL="0" indent="0">
              <a:buNone/>
            </a:pPr>
            <a:r>
              <a:rPr lang="mk-MK" sz="2000" dirty="0" smtClean="0"/>
              <a:t>(нитрати, хромати, дихромати, метални пероксиди, некои оксиди)</a:t>
            </a:r>
            <a:endParaRPr lang="mk-MK" sz="2000" b="1" dirty="0"/>
          </a:p>
          <a:p>
            <a:r>
              <a:rPr lang="mk-MK" dirty="0" smtClean="0"/>
              <a:t>Неоргански </a:t>
            </a:r>
            <a:r>
              <a:rPr lang="mk-MK" dirty="0"/>
              <a:t>отпад –</a:t>
            </a:r>
            <a:r>
              <a:rPr lang="mk-MK" b="1" dirty="0"/>
              <a:t> Т</a:t>
            </a:r>
            <a:r>
              <a:rPr lang="mk-MK" b="1" dirty="0" smtClean="0"/>
              <a:t>ешки метали</a:t>
            </a:r>
            <a:endParaRPr lang="mk-MK" b="1" dirty="0"/>
          </a:p>
          <a:p>
            <a:pPr marL="0" indent="0">
              <a:buNone/>
            </a:pPr>
            <a:r>
              <a:rPr lang="mk-MK" sz="2000" dirty="0" smtClean="0"/>
              <a:t>(водни раствори на сите тешки метали)</a:t>
            </a:r>
            <a:endParaRPr lang="mk-MK" sz="2000" b="1" dirty="0"/>
          </a:p>
          <a:p>
            <a:r>
              <a:rPr lang="mk-MK" dirty="0"/>
              <a:t>Неоргански </a:t>
            </a:r>
            <a:r>
              <a:rPr lang="mk-MK" dirty="0" smtClean="0"/>
              <a:t>отпад</a:t>
            </a:r>
            <a:endParaRPr lang="mk-MK" b="1" dirty="0"/>
          </a:p>
          <a:p>
            <a:pPr marL="0" indent="0">
              <a:buNone/>
            </a:pPr>
            <a:r>
              <a:rPr lang="mk-MK" sz="2000" dirty="0"/>
              <a:t>(водни раствори </a:t>
            </a:r>
            <a:r>
              <a:rPr lang="mk-MK" sz="2000" dirty="0" smtClean="0"/>
              <a:t>на цијаниди, тиоцијанати и останати соли кои не се соли на тешки метали)</a:t>
            </a:r>
            <a:endParaRPr lang="mk-MK" sz="2000" b="1" dirty="0"/>
          </a:p>
          <a:p>
            <a:pPr marL="0" indent="0">
              <a:buNone/>
            </a:pPr>
            <a:endParaRPr lang="mk-MK" sz="2000" dirty="0" smtClean="0"/>
          </a:p>
          <a:p>
            <a:pPr marL="0" indent="0">
              <a:buNone/>
            </a:pPr>
            <a:endParaRPr lang="mk-MK" sz="2200" b="1" dirty="0"/>
          </a:p>
          <a:p>
            <a:endParaRPr lang="mk-MK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2112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4644"/>
            <a:ext cx="8229600" cy="1143000"/>
          </a:xfrm>
        </p:spPr>
        <p:txBody>
          <a:bodyPr/>
          <a:lstStyle/>
          <a:p>
            <a:r>
              <a:rPr lang="mk-MK" dirty="0" smtClean="0"/>
              <a:t>Течен хемиски отпад (кај нас)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3564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k-MK" dirty="0" smtClean="0"/>
              <a:t>Посебни контејнери за </a:t>
            </a:r>
            <a:r>
              <a:rPr lang="mk-MK" b="1" dirty="0" smtClean="0">
                <a:solidFill>
                  <a:srgbClr val="FF0000"/>
                </a:solidFill>
              </a:rPr>
              <a:t>течен хемиски отпад</a:t>
            </a:r>
            <a:r>
              <a:rPr lang="mk-MK" dirty="0" smtClean="0"/>
              <a:t>:</a:t>
            </a:r>
          </a:p>
          <a:p>
            <a:pPr>
              <a:buFontTx/>
              <a:buChar char="-"/>
            </a:pPr>
            <a:r>
              <a:rPr lang="mk-MK" dirty="0" smtClean="0"/>
              <a:t>Органски отпад;</a:t>
            </a:r>
          </a:p>
          <a:p>
            <a:pPr>
              <a:buFontTx/>
              <a:buChar char="-"/>
            </a:pPr>
            <a:r>
              <a:rPr lang="mk-MK" dirty="0"/>
              <a:t>Халогениран органски </a:t>
            </a:r>
            <a:r>
              <a:rPr lang="mk-MK" dirty="0" smtClean="0"/>
              <a:t>отпад;</a:t>
            </a:r>
          </a:p>
          <a:p>
            <a:pPr>
              <a:buFontTx/>
              <a:buChar char="-"/>
            </a:pPr>
            <a:r>
              <a:rPr lang="mk-MK" dirty="0"/>
              <a:t>Неоргански </a:t>
            </a:r>
            <a:r>
              <a:rPr lang="mk-MK" dirty="0" smtClean="0"/>
              <a:t>отпад;</a:t>
            </a:r>
          </a:p>
          <a:p>
            <a:pPr>
              <a:buFontTx/>
              <a:buChar char="-"/>
            </a:pPr>
            <a:r>
              <a:rPr lang="mk-MK" dirty="0"/>
              <a:t>Тешки </a:t>
            </a:r>
            <a:r>
              <a:rPr lang="mk-MK" dirty="0" smtClean="0"/>
              <a:t>метали.</a:t>
            </a:r>
          </a:p>
          <a:p>
            <a:pPr>
              <a:buFontTx/>
              <a:buChar char="-"/>
            </a:pPr>
            <a:endParaRPr lang="mk-MK" dirty="0" smtClean="0"/>
          </a:p>
          <a:p>
            <a:pPr marL="0" indent="0" algn="ctr">
              <a:buNone/>
            </a:pPr>
            <a:r>
              <a:rPr lang="mk-MK" dirty="0">
                <a:solidFill>
                  <a:srgbClr val="FF0000"/>
                </a:solidFill>
              </a:rPr>
              <a:t>Исфрлањето отпад во погрешен контејнер, може да резултира со неочекувани реакции кои може да доведат до пожар и/или експлозија. </a:t>
            </a:r>
          </a:p>
        </p:txBody>
      </p:sp>
    </p:spTree>
    <p:extLst>
      <p:ext uri="{BB962C8B-B14F-4D97-AF65-F5344CB8AC3E}">
        <p14:creationId xmlns:p14="http://schemas.microsoft.com/office/powerpoint/2010/main" val="75336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532" y="504789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mk-MK" sz="4000" dirty="0" smtClean="0"/>
              <a:t>Протокол за исфрлање на течниот отпад во лабораторијата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113" y="1833847"/>
            <a:ext cx="8686800" cy="3499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k-MK" sz="2400" dirty="0" smtClean="0"/>
              <a:t>Во зависност од типот на отпадот, се одбира во кој контејнер ќе се исфрли. Се внесуваат податоци за исфрлениот отпад во соодветната листа за соодветниот контејнер:</a:t>
            </a:r>
          </a:p>
          <a:p>
            <a:pPr marL="0" indent="0">
              <a:buNone/>
            </a:pPr>
            <a:endParaRPr lang="mk-MK" sz="2400" dirty="0"/>
          </a:p>
          <a:p>
            <a:pPr marL="0" indent="0">
              <a:buNone/>
            </a:pPr>
            <a:endParaRPr lang="mk-MK" sz="2400" dirty="0" smtClean="0"/>
          </a:p>
          <a:p>
            <a:pPr marL="0" indent="0">
              <a:buNone/>
            </a:pPr>
            <a:endParaRPr lang="mk-MK" sz="2400" dirty="0"/>
          </a:p>
          <a:p>
            <a:pPr marL="0" indent="0">
              <a:buNone/>
            </a:pPr>
            <a:endParaRPr lang="mk-MK" sz="2400" dirty="0" smtClean="0"/>
          </a:p>
          <a:p>
            <a:pPr marL="0" indent="0">
              <a:buNone/>
            </a:pPr>
            <a:endParaRPr lang="mk-MK" sz="2400" dirty="0"/>
          </a:p>
          <a:p>
            <a:pPr marL="0" indent="0">
              <a:buNone/>
            </a:pPr>
            <a:endParaRPr lang="mk-MK" b="1" dirty="0"/>
          </a:p>
          <a:p>
            <a:endParaRPr lang="en-US" b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34780" t="39664" r="13750" b="34742"/>
          <a:stretch/>
        </p:blipFill>
        <p:spPr>
          <a:xfrm>
            <a:off x="259655" y="3033314"/>
            <a:ext cx="7693662" cy="21509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18622" r="22123" b="3297"/>
          <a:stretch/>
        </p:blipFill>
        <p:spPr>
          <a:xfrm>
            <a:off x="5328084" y="4389658"/>
            <a:ext cx="3802204" cy="24683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4100" y="5333595"/>
            <a:ext cx="48829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Секој контејнер (шише) е снабден со посебна инка која е наменета исклучиво за тоа шише!</a:t>
            </a:r>
          </a:p>
        </p:txBody>
      </p:sp>
    </p:spTree>
    <p:extLst>
      <p:ext uri="{BB962C8B-B14F-4D97-AF65-F5344CB8AC3E}">
        <p14:creationId xmlns:p14="http://schemas.microsoft.com/office/powerpoint/2010/main" val="24738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952" y="332656"/>
            <a:ext cx="8229600" cy="1143000"/>
          </a:xfrm>
        </p:spPr>
        <p:txBody>
          <a:bodyPr>
            <a:noAutofit/>
          </a:bodyPr>
          <a:lstStyle/>
          <a:p>
            <a:r>
              <a:rPr lang="mk-MK" sz="4400" dirty="0" smtClean="0"/>
              <a:t>Исфрлање отпад во лавабо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952" y="1935480"/>
            <a:ext cx="8693047" cy="4085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k-MK" sz="2400" dirty="0" smtClean="0"/>
              <a:t>Отпад кој може да се исфрли во лавабо доколку е во мали количини (за раствори</a:t>
            </a:r>
            <a:r>
              <a:rPr lang="en-US" sz="2400" dirty="0" smtClean="0"/>
              <a:t> -</a:t>
            </a:r>
            <a:r>
              <a:rPr lang="mk-MK" sz="2400" dirty="0" smtClean="0"/>
              <a:t> до 1 </a:t>
            </a:r>
            <a:r>
              <a:rPr lang="en-US" sz="2400" dirty="0" smtClean="0"/>
              <a:t>L</a:t>
            </a:r>
            <a:r>
              <a:rPr lang="mk-MK" sz="2400" dirty="0" smtClean="0"/>
              <a:t>)</a:t>
            </a:r>
            <a:r>
              <a:rPr lang="en-US" sz="2400" dirty="0" smtClean="0"/>
              <a:t> </a:t>
            </a:r>
            <a:r>
              <a:rPr lang="mk-MK" sz="2400" dirty="0" smtClean="0"/>
              <a:t>со пуштање големо количество вода:</a:t>
            </a:r>
          </a:p>
          <a:p>
            <a:pPr marL="0" indent="0">
              <a:buNone/>
            </a:pPr>
            <a:endParaRPr lang="mk-MK" sz="1000" dirty="0" smtClean="0"/>
          </a:p>
          <a:p>
            <a:pPr>
              <a:buFontTx/>
              <a:buChar char="-"/>
            </a:pPr>
            <a:r>
              <a:rPr lang="mk-MK" sz="2400" dirty="0" smtClean="0"/>
              <a:t>киселини и бази кои претходно се неутрализираат и не претставуваат опасност за животната средина </a:t>
            </a:r>
            <a:r>
              <a:rPr lang="mk-MK" sz="2000" dirty="0" smtClean="0"/>
              <a:t>(</a:t>
            </a:r>
            <a:r>
              <a:rPr lang="en-US" sz="2000" dirty="0" smtClean="0"/>
              <a:t>HCl</a:t>
            </a:r>
            <a:r>
              <a:rPr lang="en-US" sz="2000" dirty="0" smtClean="0"/>
              <a:t>, H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SO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, HNO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, HF, H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PO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, HCOOH, CH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COOH, KOH, </a:t>
            </a:r>
            <a:r>
              <a:rPr lang="en-US" sz="2000" dirty="0" smtClean="0"/>
              <a:t>NaOH</a:t>
            </a:r>
            <a:r>
              <a:rPr lang="en-US" sz="2000" dirty="0" smtClean="0"/>
              <a:t>, NH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OH)</a:t>
            </a:r>
            <a:endParaRPr lang="mk-MK" sz="2000" dirty="0" smtClean="0"/>
          </a:p>
          <a:p>
            <a:pPr>
              <a:buFontTx/>
              <a:buChar char="-"/>
            </a:pPr>
            <a:endParaRPr lang="en-US" sz="2000" dirty="0" smtClean="0"/>
          </a:p>
          <a:p>
            <a:pPr>
              <a:buFontTx/>
              <a:buChar char="-"/>
            </a:pPr>
            <a:r>
              <a:rPr lang="mk-MK" sz="2400" dirty="0" smtClean="0"/>
              <a:t>безопасни, во вода растворливи, неоргански и органски соли </a:t>
            </a:r>
            <a:r>
              <a:rPr lang="mk-MK" sz="2000" dirty="0" smtClean="0"/>
              <a:t>(вклучувајќи ги и средствата за сушење, како </a:t>
            </a:r>
            <a:r>
              <a:rPr lang="en-US" sz="2000" dirty="0" smtClean="0"/>
              <a:t>CaCl2</a:t>
            </a:r>
            <a:r>
              <a:rPr lang="en-US" sz="2000" dirty="0"/>
              <a:t>, MgSO4, Na2SO4, </a:t>
            </a:r>
            <a:r>
              <a:rPr lang="en-US" sz="2000" dirty="0" smtClean="0"/>
              <a:t>P2O5</a:t>
            </a:r>
            <a:r>
              <a:rPr lang="mk-MK" sz="2000" dirty="0" smtClean="0"/>
              <a:t>)</a:t>
            </a:r>
          </a:p>
          <a:p>
            <a:pPr>
              <a:buFontTx/>
              <a:buChar char="-"/>
            </a:pPr>
            <a:endParaRPr lang="mk-MK" sz="2000" dirty="0" smtClean="0"/>
          </a:p>
          <a:p>
            <a:pPr marL="0" indent="0">
              <a:buNone/>
            </a:pPr>
            <a:endParaRPr lang="mk-MK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006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676"/>
            <a:ext cx="8229600" cy="830356"/>
          </a:xfrm>
        </p:spPr>
        <p:txBody>
          <a:bodyPr/>
          <a:lstStyle/>
          <a:p>
            <a:r>
              <a:rPr lang="mk-MK" dirty="0" smtClean="0"/>
              <a:t>Цврст отпад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64804"/>
            <a:ext cx="8686800" cy="47318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mk-MK" dirty="0" smtClean="0"/>
              <a:t>Контејнери </a:t>
            </a:r>
            <a:r>
              <a:rPr lang="mk-MK" dirty="0"/>
              <a:t>за </a:t>
            </a:r>
            <a:r>
              <a:rPr lang="mk-MK" b="1" dirty="0">
                <a:solidFill>
                  <a:srgbClr val="FF0000"/>
                </a:solidFill>
              </a:rPr>
              <a:t>цврст отпад</a:t>
            </a:r>
            <a:r>
              <a:rPr lang="mk-MK" dirty="0" smtClean="0"/>
              <a:t>:</a:t>
            </a:r>
            <a:endParaRPr lang="en-US" dirty="0" smtClean="0"/>
          </a:p>
          <a:p>
            <a:pPr marL="0" indent="0">
              <a:buNone/>
            </a:pPr>
            <a:endParaRPr lang="mk-MK" dirty="0"/>
          </a:p>
          <a:p>
            <a:pPr>
              <a:buFontTx/>
              <a:buChar char="-"/>
            </a:pPr>
            <a:r>
              <a:rPr lang="mk-MK" dirty="0" smtClean="0"/>
              <a:t>Контаминиран отпад;</a:t>
            </a:r>
            <a:endParaRPr lang="en-US" dirty="0" smtClean="0"/>
          </a:p>
          <a:p>
            <a:pPr>
              <a:buFontTx/>
              <a:buChar char="-"/>
            </a:pPr>
            <a:endParaRPr lang="mk-MK" dirty="0"/>
          </a:p>
          <a:p>
            <a:pPr>
              <a:buFontTx/>
              <a:buChar char="-"/>
            </a:pPr>
            <a:r>
              <a:rPr lang="mk-MK" dirty="0"/>
              <a:t>Хемиски </a:t>
            </a:r>
            <a:r>
              <a:rPr lang="mk-MK" dirty="0" smtClean="0"/>
              <a:t>отпад (силика </a:t>
            </a:r>
            <a:r>
              <a:rPr lang="mk-MK" dirty="0"/>
              <a:t>гел за хроматографија, силика гел за сушење, молакуларни сита, јоноизменувачки смоли, </a:t>
            </a:r>
            <a:r>
              <a:rPr lang="mk-MK" dirty="0" smtClean="0"/>
              <a:t>...)</a:t>
            </a:r>
            <a:r>
              <a:rPr lang="en-US" dirty="0" smtClean="0"/>
              <a:t>;</a:t>
            </a:r>
          </a:p>
          <a:p>
            <a:pPr>
              <a:buFontTx/>
              <a:buChar char="-"/>
            </a:pPr>
            <a:endParaRPr lang="mk-MK" dirty="0"/>
          </a:p>
          <a:p>
            <a:pPr>
              <a:buFontTx/>
              <a:buChar char="-"/>
            </a:pPr>
            <a:r>
              <a:rPr lang="mk-MK" dirty="0"/>
              <a:t>Стакло и стаклен </a:t>
            </a:r>
            <a:r>
              <a:rPr lang="mk-MK" dirty="0" smtClean="0"/>
              <a:t>крш;</a:t>
            </a:r>
            <a:endParaRPr lang="en-US" dirty="0" smtClean="0"/>
          </a:p>
          <a:p>
            <a:pPr>
              <a:buFontTx/>
              <a:buChar char="-"/>
            </a:pPr>
            <a:endParaRPr lang="mk-MK" dirty="0" smtClean="0"/>
          </a:p>
          <a:p>
            <a:pPr>
              <a:buFontTx/>
              <a:buChar char="-"/>
            </a:pPr>
            <a:r>
              <a:rPr lang="mk-MK" dirty="0" smtClean="0"/>
              <a:t>Радиоактивен отпад</a:t>
            </a:r>
            <a:r>
              <a:rPr lang="en-US" dirty="0" smtClean="0"/>
              <a:t>.</a:t>
            </a:r>
            <a:endParaRPr lang="mk-MK" dirty="0" smtClean="0"/>
          </a:p>
          <a:p>
            <a:pPr>
              <a:buFontTx/>
              <a:buChar char="-"/>
            </a:pPr>
            <a:endParaRPr lang="mk-MK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1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892480" cy="794352"/>
          </a:xfrm>
        </p:spPr>
        <p:txBody>
          <a:bodyPr>
            <a:noAutofit/>
          </a:bodyPr>
          <a:lstStyle/>
          <a:p>
            <a:r>
              <a:rPr lang="mk-MK" sz="4800" dirty="0" smtClean="0"/>
              <a:t>Водење лабораториски дневник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507288" cy="49118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mk-MK" sz="2000" b="1" dirty="0" smtClean="0"/>
              <a:t>Личен лабораториски дневник</a:t>
            </a:r>
          </a:p>
          <a:p>
            <a:pPr>
              <a:buFontTx/>
              <a:buChar char="-"/>
            </a:pPr>
            <a:r>
              <a:rPr lang="mk-MK" sz="2000" dirty="0" smtClean="0"/>
              <a:t>Се користи за внесување на резултатите од експериментот, добиените резултати, условите, поставувањата на инструментот итн.</a:t>
            </a:r>
          </a:p>
          <a:p>
            <a:pPr>
              <a:buFontTx/>
              <a:buChar char="-"/>
            </a:pPr>
            <a:endParaRPr lang="mk-MK" sz="1400" dirty="0" smtClean="0"/>
          </a:p>
          <a:p>
            <a:pPr marL="0" indent="0">
              <a:buNone/>
            </a:pPr>
            <a:r>
              <a:rPr lang="mk-MK" sz="2000" b="1" dirty="0" smtClean="0"/>
              <a:t>Лабораториски дневник за инструмент</a:t>
            </a:r>
          </a:p>
          <a:p>
            <a:pPr>
              <a:buFontTx/>
              <a:buChar char="-"/>
            </a:pPr>
            <a:r>
              <a:rPr lang="mk-MK" sz="2000" dirty="0" smtClean="0"/>
              <a:t>Се користи за внесување на сите анализи направени на некој инструмент.</a:t>
            </a:r>
          </a:p>
          <a:p>
            <a:pPr marL="0" indent="0">
              <a:buNone/>
            </a:pPr>
            <a:endParaRPr lang="mk-MK" sz="1400" dirty="0" smtClean="0"/>
          </a:p>
          <a:p>
            <a:pPr marL="0" indent="0">
              <a:buNone/>
            </a:pPr>
            <a:r>
              <a:rPr lang="mk-MK" sz="2000" b="1" dirty="0" smtClean="0"/>
              <a:t>Лабораториски дневник за лабораторијата</a:t>
            </a:r>
          </a:p>
          <a:p>
            <a:pPr>
              <a:buFontTx/>
              <a:buChar char="-"/>
            </a:pPr>
            <a:r>
              <a:rPr lang="mk-MK" sz="2000" dirty="0" smtClean="0"/>
              <a:t>Се користи за внесување на сите невообичаени настани, неправилности и сомнителни околности во лабораторијата.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5229200"/>
            <a:ext cx="2520280" cy="141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82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19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mk-MK" sz="4600" dirty="0" smtClean="0"/>
              <a:t>Претпазливост при работа</a:t>
            </a:r>
            <a:endParaRPr lang="en-US" sz="4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79144"/>
            <a:ext cx="8435280" cy="567885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mk-MK" sz="2000" dirty="0" smtClean="0"/>
              <a:t>Пред започнување со работа во лабораторија, експериментаторот треба да се запознае со содржината и текот на експериментот, како и со хемикалиите, приборот и процесите кои ќе ги користи.</a:t>
            </a:r>
          </a:p>
          <a:p>
            <a:pPr marL="0" indent="0" algn="just">
              <a:buNone/>
            </a:pPr>
            <a:endParaRPr lang="mk-MK" sz="1200" dirty="0" smtClean="0"/>
          </a:p>
          <a:p>
            <a:pPr marL="0" indent="0" algn="just">
              <a:buNone/>
            </a:pPr>
            <a:r>
              <a:rPr lang="mk-MK" sz="2000" dirty="0" smtClean="0"/>
              <a:t>Пред почетокот:</a:t>
            </a:r>
          </a:p>
          <a:p>
            <a:r>
              <a:rPr lang="mk-MK" sz="2000" dirty="0" smtClean="0"/>
              <a:t>врз основа на тоа што ќе работиш, избери ги сите потребни средства за лична заштита и безбедност</a:t>
            </a:r>
            <a:r>
              <a:rPr lang="en-US" sz="2000" dirty="0" smtClean="0"/>
              <a:t>;</a:t>
            </a:r>
            <a:endParaRPr lang="mk-MK" sz="2000" dirty="0" smtClean="0"/>
          </a:p>
          <a:p>
            <a:r>
              <a:rPr lang="mk-MK" sz="2000" dirty="0"/>
              <a:t>п</a:t>
            </a:r>
            <a:r>
              <a:rPr lang="mk-MK" sz="2000" dirty="0" smtClean="0"/>
              <a:t>ровери ја апаратурата (пукнатини на стаклените садови, поврзаност на доводот и одводот на вода или гас ако користиш водно ладење или загревање со гасна греалка)</a:t>
            </a:r>
            <a:r>
              <a:rPr lang="en-US" sz="2000" dirty="0" smtClean="0"/>
              <a:t>;</a:t>
            </a:r>
            <a:endParaRPr lang="mk-MK" sz="2000" dirty="0" smtClean="0"/>
          </a:p>
          <a:p>
            <a:r>
              <a:rPr lang="mk-MK" sz="2000" dirty="0"/>
              <a:t>п</a:t>
            </a:r>
            <a:r>
              <a:rPr lang="mk-MK" sz="2000" dirty="0" smtClean="0"/>
              <a:t>одготви го работното место за работа. Имај на располагање резервни ракавици, хартија за бришење, ...</a:t>
            </a:r>
            <a:endParaRPr lang="en-US" sz="2000" dirty="0" smtClean="0"/>
          </a:p>
          <a:p>
            <a:r>
              <a:rPr lang="mk-MK" sz="2000" dirty="0" smtClean="0"/>
              <a:t>лоцирај го местото на противпожарниот апарат и првата помош;</a:t>
            </a:r>
          </a:p>
          <a:p>
            <a:r>
              <a:rPr lang="mk-MK" sz="2000" dirty="0"/>
              <a:t>н</a:t>
            </a:r>
            <a:r>
              <a:rPr lang="mk-MK" sz="2000" dirty="0" smtClean="0"/>
              <a:t>е работи сам. Во лабораторијата или во близина мора да има некој кој би помогнал во случај на опасност</a:t>
            </a:r>
            <a:r>
              <a:rPr lang="en-US" sz="2000" dirty="0" smtClean="0"/>
              <a:t>;</a:t>
            </a:r>
            <a:endParaRPr lang="mk-MK" sz="2000" dirty="0" smtClean="0"/>
          </a:p>
          <a:p>
            <a:r>
              <a:rPr lang="mk-MK" sz="2000" dirty="0" smtClean="0"/>
              <a:t>отстрани го накитот, марами, шал и други делови од облеката кои би можеле да ја попречуваат работата</a:t>
            </a:r>
            <a:r>
              <a:rPr lang="en-US" sz="2000" dirty="0" smtClean="0"/>
              <a:t>;</a:t>
            </a:r>
            <a:endParaRPr lang="mk-MK" sz="2000" dirty="0" smtClean="0"/>
          </a:p>
          <a:p>
            <a:r>
              <a:rPr lang="mk-MK" sz="2000" dirty="0" smtClean="0"/>
              <a:t>собери ја долгата коса.</a:t>
            </a:r>
          </a:p>
          <a:p>
            <a:pPr marL="0" indent="0">
              <a:buNone/>
            </a:pPr>
            <a:endParaRPr lang="mk-MK" sz="2000" dirty="0" smtClean="0"/>
          </a:p>
        </p:txBody>
      </p:sp>
    </p:spTree>
    <p:extLst>
      <p:ext uri="{BB962C8B-B14F-4D97-AF65-F5344CB8AC3E}">
        <p14:creationId xmlns:p14="http://schemas.microsoft.com/office/powerpoint/2010/main" val="23888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95536" y="260648"/>
            <a:ext cx="8435280" cy="65973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mk-MK" sz="2000" dirty="0" smtClean="0"/>
              <a:t>Во текот на работата:</a:t>
            </a:r>
          </a:p>
          <a:p>
            <a:r>
              <a:rPr lang="mk-MK" sz="2000" dirty="0"/>
              <a:t>о</a:t>
            </a:r>
            <a:r>
              <a:rPr lang="mk-MK" sz="2000" dirty="0" smtClean="0"/>
              <a:t>држувај ја лабораторијата средена, не пречи на другите и не ги блокирај премините со столчиња, отворени фиоки, врати, ...</a:t>
            </a:r>
          </a:p>
          <a:p>
            <a:r>
              <a:rPr lang="mk-MK" sz="2000" dirty="0" smtClean="0"/>
              <a:t>не ги оставај шишињата со хемикалии отворени, може да дојде до замена (мешање) на капачињата и онечистување на супстанците</a:t>
            </a:r>
            <a:r>
              <a:rPr lang="en-US" sz="2000" dirty="0" smtClean="0"/>
              <a:t>;</a:t>
            </a:r>
            <a:endParaRPr lang="mk-MK" sz="2000" dirty="0" smtClean="0"/>
          </a:p>
          <a:p>
            <a:r>
              <a:rPr lang="mk-MK" sz="2000" dirty="0" smtClean="0"/>
              <a:t>нечистите лажици, капалки и стапчиња, не ги оставај директно на работната површина</a:t>
            </a:r>
            <a:r>
              <a:rPr lang="en-US" sz="2000" dirty="0" smtClean="0"/>
              <a:t>;</a:t>
            </a:r>
            <a:endParaRPr lang="mk-MK" sz="2000" dirty="0" smtClean="0"/>
          </a:p>
          <a:p>
            <a:r>
              <a:rPr lang="mk-MK" sz="2000" dirty="0"/>
              <a:t>при претурање на течности, не се навалувај над садовите;</a:t>
            </a:r>
          </a:p>
          <a:p>
            <a:r>
              <a:rPr lang="mk-MK" sz="2000" dirty="0"/>
              <a:t>при земање на шише, не го фаќај и држи шишето за затворачот, туку со целата </a:t>
            </a:r>
            <a:r>
              <a:rPr lang="mk-MK" sz="2000" dirty="0" smtClean="0"/>
              <a:t>рака цврсто фати го телото на шишето</a:t>
            </a:r>
            <a:r>
              <a:rPr lang="en-US" sz="2000" dirty="0" smtClean="0"/>
              <a:t>;</a:t>
            </a:r>
            <a:endParaRPr lang="mk-MK" sz="2000" dirty="0"/>
          </a:p>
          <a:p>
            <a:r>
              <a:rPr lang="mk-MK" sz="2000" dirty="0"/>
              <a:t>при отворање на шишето и пренесување течности, шишето се остава на работната површина</a:t>
            </a:r>
            <a:r>
              <a:rPr lang="mk-MK" sz="2000" dirty="0" smtClean="0"/>
              <a:t>;</a:t>
            </a:r>
          </a:p>
          <a:p>
            <a:r>
              <a:rPr lang="mk-MK" sz="2000" dirty="0" smtClean="0"/>
              <a:t>при претурање течности, особено од шишиња со пошироки во шишиња со потесни отвори (грла), секогаш користи инка;</a:t>
            </a:r>
          </a:p>
          <a:p>
            <a:r>
              <a:rPr lang="mk-MK" sz="2000" dirty="0" smtClean="0"/>
              <a:t>земените хемикалии не се враќаат наза</a:t>
            </a:r>
            <a:r>
              <a:rPr lang="mk-MK" sz="2000" dirty="0"/>
              <a:t>д</a:t>
            </a:r>
            <a:r>
              <a:rPr lang="mk-MK" sz="2000" dirty="0" smtClean="0"/>
              <a:t> во шишето;</a:t>
            </a:r>
            <a:endParaRPr lang="mk-MK" sz="2000" dirty="0"/>
          </a:p>
          <a:p>
            <a:r>
              <a:rPr lang="mk-MK" sz="2000" dirty="0"/>
              <a:t>затворачот (ако не е на навртување, туку е шлифуван или гумен), не се остава на работната површина свртен со контактниот дел</a:t>
            </a:r>
            <a:r>
              <a:rPr lang="mk-MK" sz="2000" dirty="0" smtClean="0"/>
              <a:t>;</a:t>
            </a:r>
          </a:p>
          <a:p>
            <a:r>
              <a:rPr lang="mk-MK" sz="2000" dirty="0" smtClean="0"/>
              <a:t>не пипетирај со уста дури ни безопасни раствори;</a:t>
            </a:r>
          </a:p>
          <a:p>
            <a:r>
              <a:rPr lang="mk-MK" sz="2000" dirty="0" smtClean="0"/>
              <a:t>не истурај хемиски отпад во лавабо. </a:t>
            </a:r>
            <a:endParaRPr lang="mk-MK" sz="2000" dirty="0"/>
          </a:p>
        </p:txBody>
      </p:sp>
    </p:spTree>
    <p:extLst>
      <p:ext uri="{BB962C8B-B14F-4D97-AF65-F5344CB8AC3E}">
        <p14:creationId xmlns:p14="http://schemas.microsoft.com/office/powerpoint/2010/main" val="190088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548" y="728700"/>
            <a:ext cx="8496944" cy="594066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mk-MK" sz="2800" dirty="0"/>
              <a:t>По завршувањето</a:t>
            </a:r>
            <a:r>
              <a:rPr lang="mk-MK" sz="2800" dirty="0" smtClean="0"/>
              <a:t>:</a:t>
            </a:r>
            <a:endParaRPr lang="en-US" sz="2800" dirty="0" smtClean="0"/>
          </a:p>
          <a:p>
            <a:pPr marL="0" indent="0">
              <a:buNone/>
            </a:pPr>
            <a:endParaRPr lang="mk-MK" sz="1900" dirty="0"/>
          </a:p>
          <a:p>
            <a:r>
              <a:rPr lang="mk-MK" sz="2800" dirty="0"/>
              <a:t>соодветно измиј го </a:t>
            </a:r>
            <a:r>
              <a:rPr lang="mk-MK" sz="2800" dirty="0" smtClean="0"/>
              <a:t>целиот инвентар;</a:t>
            </a:r>
          </a:p>
          <a:p>
            <a:r>
              <a:rPr lang="mk-MK" sz="2800" dirty="0" smtClean="0"/>
              <a:t>исчисти ги работните површини и дигесторот;</a:t>
            </a:r>
          </a:p>
          <a:p>
            <a:r>
              <a:rPr lang="mk-MK" sz="2800" dirty="0" smtClean="0"/>
              <a:t>исчисти ја вагата;</a:t>
            </a:r>
          </a:p>
          <a:p>
            <a:r>
              <a:rPr lang="mk-MK" sz="2800" dirty="0" smtClean="0"/>
              <a:t>врати ги хемикалиите и инвентарот на соодветно место;</a:t>
            </a:r>
          </a:p>
          <a:p>
            <a:r>
              <a:rPr lang="mk-MK" sz="2800" dirty="0" smtClean="0"/>
              <a:t>провери дали се исклучени сите грејни тела и електрични уреди, како и доводот на вода;</a:t>
            </a:r>
          </a:p>
          <a:p>
            <a:r>
              <a:rPr lang="mk-MK" sz="2800" dirty="0" smtClean="0"/>
              <a:t>соодветно исфрли го хемискиот отпад (цврст, течен или скршен стаклен инвентар);</a:t>
            </a:r>
          </a:p>
          <a:p>
            <a:r>
              <a:rPr lang="mk-MK" sz="2800" dirty="0" smtClean="0"/>
              <a:t>затвори ги прозорците и ормарите со хемикалии (по потреба заклучи ги!);</a:t>
            </a:r>
          </a:p>
          <a:p>
            <a:r>
              <a:rPr lang="mk-MK" sz="2800" dirty="0" smtClean="0"/>
              <a:t>пред напуштање на лабораторијата </a:t>
            </a:r>
            <a:r>
              <a:rPr lang="mk-MK" sz="2800" b="1" dirty="0" smtClean="0"/>
              <a:t>ИЗМИЈ ГИ </a:t>
            </a:r>
            <a:r>
              <a:rPr lang="mk-MK" sz="2800" dirty="0" smtClean="0"/>
              <a:t>рацете;</a:t>
            </a:r>
          </a:p>
          <a:p>
            <a:r>
              <a:rPr lang="mk-MK" sz="2800" dirty="0" smtClean="0"/>
              <a:t>извести го одговорното лице за сите воочени нерегуларности, неправилности, направена штета...</a:t>
            </a:r>
          </a:p>
          <a:p>
            <a:r>
              <a:rPr lang="mk-MK" sz="2800" dirty="0" smtClean="0"/>
              <a:t>внеси ги добиените резултати, како и сите настани во лабораторискиот дневник.</a:t>
            </a:r>
            <a:endParaRPr lang="mk-MK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28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7525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mk-MK" sz="2800" dirty="0"/>
              <a:t>Во лабораторијата</a:t>
            </a:r>
            <a:r>
              <a:rPr lang="mk-MK" sz="2800" dirty="0" smtClean="0"/>
              <a:t>:</a:t>
            </a:r>
            <a:endParaRPr lang="en-US" sz="2800" dirty="0" smtClean="0"/>
          </a:p>
          <a:p>
            <a:pPr marL="0" indent="0">
              <a:buNone/>
            </a:pPr>
            <a:endParaRPr lang="mk-MK" sz="2800" dirty="0"/>
          </a:p>
          <a:p>
            <a:r>
              <a:rPr lang="mk-MK" sz="2800" dirty="0"/>
              <a:t>не внесувај, не чувај и не консумирај храна, пијалоци и не </a:t>
            </a:r>
            <a:r>
              <a:rPr lang="mk-MK" sz="2800" dirty="0" smtClean="0"/>
              <a:t>пуши;</a:t>
            </a:r>
            <a:endParaRPr lang="mk-MK" sz="2800" dirty="0"/>
          </a:p>
          <a:p>
            <a:r>
              <a:rPr lang="mk-MK" sz="2800" dirty="0"/>
              <a:t>не </a:t>
            </a:r>
            <a:r>
              <a:rPr lang="mk-MK" sz="2800" dirty="0" smtClean="0"/>
              <a:t>трчај</a:t>
            </a:r>
            <a:r>
              <a:rPr lang="mk-MK" sz="2800" dirty="0"/>
              <a:t>;</a:t>
            </a:r>
            <a:endParaRPr lang="mk-MK" sz="2800" dirty="0" smtClean="0"/>
          </a:p>
          <a:p>
            <a:r>
              <a:rPr lang="mk-MK" sz="2800" dirty="0" smtClean="0"/>
              <a:t>не се допирај по лицето, усните и очите при работа; </a:t>
            </a:r>
            <a:endParaRPr lang="mk-MK" sz="2800" dirty="0"/>
          </a:p>
          <a:p>
            <a:r>
              <a:rPr lang="mk-MK" sz="2800" dirty="0"/>
              <a:t>не седи и не се потпирај на лабораториските маси, особено оние наменети за аналитичките </a:t>
            </a:r>
            <a:r>
              <a:rPr lang="mk-MK" sz="2800" dirty="0" smtClean="0"/>
              <a:t>ваги;</a:t>
            </a:r>
            <a:endParaRPr lang="mk-MK" sz="2800" dirty="0"/>
          </a:p>
          <a:p>
            <a:r>
              <a:rPr lang="mk-MK" sz="2800" dirty="0"/>
              <a:t>при несреќен случај и незгода, не </a:t>
            </a:r>
            <a:r>
              <a:rPr lang="mk-MK" sz="2800" dirty="0" smtClean="0"/>
              <a:t>паничи;</a:t>
            </a:r>
            <a:endParaRPr lang="mk-MK" sz="2800" dirty="0"/>
          </a:p>
          <a:p>
            <a:r>
              <a:rPr lang="mk-MK" sz="2800" dirty="0"/>
              <a:t>не изведувај експерименти кои не се предвидени (може да се предизвика сериозна контаминација на работната средина и инструментите</a:t>
            </a:r>
            <a:r>
              <a:rPr lang="mk-MK" sz="2800" dirty="0" smtClean="0"/>
              <a:t>)</a:t>
            </a:r>
            <a:r>
              <a:rPr lang="en-US" sz="2800" dirty="0" smtClean="0"/>
              <a:t>.</a:t>
            </a:r>
            <a:endParaRPr lang="mk-MK" sz="2800" dirty="0" smtClean="0"/>
          </a:p>
          <a:p>
            <a:endParaRPr lang="mk-MK" sz="2800" dirty="0"/>
          </a:p>
          <a:p>
            <a:endParaRPr lang="mk-MK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0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37224</TotalTime>
  <Words>2606</Words>
  <Application>Microsoft Office PowerPoint</Application>
  <PresentationFormat>On-screen Show (4:3)</PresentationFormat>
  <Paragraphs>720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Calibri</vt:lpstr>
      <vt:lpstr>Constantia</vt:lpstr>
      <vt:lpstr>Times New Roman</vt:lpstr>
      <vt:lpstr>Wingdings</vt:lpstr>
      <vt:lpstr>Wingdings 2</vt:lpstr>
      <vt:lpstr>Flow</vt:lpstr>
      <vt:lpstr>БЕЗБЕДНОСТ И ПРОТОКОЛ ВО ЛАБОРАТОРИЈА</vt:lpstr>
      <vt:lpstr>Лабораториски протокол</vt:lpstr>
      <vt:lpstr>Околина</vt:lpstr>
      <vt:lpstr>Посетители</vt:lpstr>
      <vt:lpstr>Одржување</vt:lpstr>
      <vt:lpstr>Чистење на инвентарот</vt:lpstr>
      <vt:lpstr>Темелно чистење (користење базна и кисела бања)</vt:lpstr>
      <vt:lpstr>PowerPoint Presentation</vt:lpstr>
      <vt:lpstr>Означување на хемикалиите</vt:lpstr>
      <vt:lpstr>Содржина на оригиналните етикети</vt:lpstr>
      <vt:lpstr>Содржина на секундарните етикети</vt:lpstr>
      <vt:lpstr>Хемиска компатибилност</vt:lpstr>
      <vt:lpstr>Класи некомпатибилни супстанци</vt:lpstr>
      <vt:lpstr>PowerPoint Presentation</vt:lpstr>
      <vt:lpstr>Органолептички својства</vt:lpstr>
      <vt:lpstr>Отрови со пријатен мирис</vt:lpstr>
      <vt:lpstr>Отрови со сладок вкус</vt:lpstr>
      <vt:lpstr>Лабораториски отпад</vt:lpstr>
      <vt:lpstr>Течен хемиски отпад (органски)</vt:lpstr>
      <vt:lpstr>Течен хемиски отпад (неоргански)</vt:lpstr>
      <vt:lpstr>Течен хемиски отпад (кај нас)</vt:lpstr>
      <vt:lpstr>Протокол за исфрлање на течниот отпад во лабораторијата</vt:lpstr>
      <vt:lpstr>Исфрлање отпад во лавабо</vt:lpstr>
      <vt:lpstr>Цврст отпад</vt:lpstr>
      <vt:lpstr>Водење лабораториски дневник</vt:lpstr>
      <vt:lpstr>Претпазливост при работа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Аналитичка и Инструментална хемија</dc:title>
  <dc:creator>Miha</dc:creator>
  <cp:lastModifiedBy>Miha</cp:lastModifiedBy>
  <cp:revision>354</cp:revision>
  <dcterms:created xsi:type="dcterms:W3CDTF">2016-08-24T08:16:11Z</dcterms:created>
  <dcterms:modified xsi:type="dcterms:W3CDTF">2021-01-08T20:17:33Z</dcterms:modified>
</cp:coreProperties>
</file>